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1075" r:id="rId2"/>
    <p:sldId id="3002" r:id="rId3"/>
    <p:sldId id="2996" r:id="rId4"/>
    <p:sldId id="1086" r:id="rId5"/>
    <p:sldId id="3007" r:id="rId6"/>
    <p:sldId id="1123" r:id="rId7"/>
    <p:sldId id="3008" r:id="rId8"/>
    <p:sldId id="1102" r:id="rId9"/>
    <p:sldId id="1137" r:id="rId10"/>
    <p:sldId id="1138" r:id="rId11"/>
    <p:sldId id="3029" r:id="rId12"/>
    <p:sldId id="3030" r:id="rId13"/>
    <p:sldId id="3031" r:id="rId14"/>
    <p:sldId id="3032" r:id="rId15"/>
    <p:sldId id="1032" r:id="rId16"/>
    <p:sldId id="3024" r:id="rId17"/>
    <p:sldId id="1129" r:id="rId18"/>
    <p:sldId id="1114" r:id="rId19"/>
    <p:sldId id="1112" r:id="rId20"/>
    <p:sldId id="1109" r:id="rId21"/>
    <p:sldId id="1110" r:id="rId22"/>
    <p:sldId id="1125" r:id="rId23"/>
    <p:sldId id="3027" r:id="rId24"/>
    <p:sldId id="2989" r:id="rId25"/>
    <p:sldId id="741" r:id="rId26"/>
    <p:sldId id="3016" r:id="rId27"/>
    <p:sldId id="1141" r:id="rId28"/>
    <p:sldId id="3018" r:id="rId29"/>
    <p:sldId id="1104" r:id="rId30"/>
    <p:sldId id="1105" r:id="rId31"/>
    <p:sldId id="1084" r:id="rId32"/>
    <p:sldId id="1099" r:id="rId33"/>
    <p:sldId id="3025" r:id="rId34"/>
    <p:sldId id="1139" r:id="rId35"/>
    <p:sldId id="1140" r:id="rId3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1075"/>
            <p14:sldId id="3002"/>
            <p14:sldId id="2996"/>
            <p14:sldId id="1086"/>
            <p14:sldId id="3007"/>
            <p14:sldId id="1123"/>
            <p14:sldId id="3008"/>
            <p14:sldId id="1102"/>
            <p14:sldId id="1137"/>
            <p14:sldId id="1138"/>
            <p14:sldId id="3029"/>
            <p14:sldId id="3030"/>
            <p14:sldId id="3031"/>
            <p14:sldId id="3032"/>
            <p14:sldId id="1032"/>
            <p14:sldId id="3024"/>
            <p14:sldId id="1129"/>
            <p14:sldId id="1114"/>
            <p14:sldId id="1112"/>
            <p14:sldId id="1109"/>
            <p14:sldId id="1110"/>
            <p14:sldId id="1125"/>
            <p14:sldId id="3027"/>
            <p14:sldId id="2989"/>
            <p14:sldId id="741"/>
            <p14:sldId id="3016"/>
            <p14:sldId id="1141"/>
            <p14:sldId id="3018"/>
            <p14:sldId id="1104"/>
            <p14:sldId id="1105"/>
            <p14:sldId id="1084"/>
            <p14:sldId id="1099"/>
            <p14:sldId id="3025"/>
            <p14:sldId id="1139"/>
            <p14:sldId id="1140"/>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5" d="100"/>
          <a:sy n="105" d="100"/>
        </p:scale>
        <p:origin x="684" y="11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2023/9/27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dirty="0">
                <a:solidFill>
                  <a:srgbClr val="C00000"/>
                </a:solidFill>
                <a:effectLst/>
                <a:latin typeface="Meiryo" panose="020B0604030504040204" pitchFamily="50" charset="-128"/>
                <a:ea typeface="Meiryo" panose="020B0604030504040204" pitchFamily="50" charset="-128"/>
              </a:rPr>
              <a:t>ロシアのミサイル攻撃では、ウクライナ情報総局の本部もターゲットとなった。攻撃を受けた、将にその時、バルト三国とポーランドからのウクライナ国軍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の将校の会議が開かれていた。ウクライナ軍将官、ウクライナ情報総局幹部、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軍幹部将校（米軍、英軍、ドイツ軍、フランス軍、ポーランド軍など）、米軍特殊部隊、英特殊部隊（</a:t>
            </a:r>
            <a:r>
              <a:rPr lang="en-US" altLang="ja-JP" sz="1200" b="0" i="0" dirty="0">
                <a:solidFill>
                  <a:srgbClr val="C00000"/>
                </a:solidFill>
                <a:effectLst/>
                <a:latin typeface="Meiryo" panose="020B0604030504040204" pitchFamily="50" charset="-128"/>
                <a:ea typeface="Meiryo" panose="020B0604030504040204" pitchFamily="50" charset="-128"/>
              </a:rPr>
              <a:t>SAS22</a:t>
            </a:r>
            <a:r>
              <a:rPr lang="ja-JP" altLang="en-US" sz="1200" b="0" i="0" dirty="0">
                <a:solidFill>
                  <a:srgbClr val="C00000"/>
                </a:solidFill>
                <a:effectLst/>
                <a:latin typeface="Meiryo" panose="020B0604030504040204" pitchFamily="50" charset="-128"/>
                <a:ea typeface="Meiryo" panose="020B0604030504040204" pitchFamily="50" charset="-128"/>
              </a:rPr>
              <a:t>連隊、</a:t>
            </a:r>
            <a:r>
              <a:rPr lang="en-US" altLang="ja-JP" sz="1200" b="0" i="0" dirty="0">
                <a:solidFill>
                  <a:srgbClr val="C00000"/>
                </a:solidFill>
                <a:effectLst/>
                <a:latin typeface="Meiryo" panose="020B0604030504040204" pitchFamily="50" charset="-128"/>
                <a:ea typeface="Meiryo" panose="020B0604030504040204" pitchFamily="50" charset="-128"/>
              </a:rPr>
              <a:t>SBS</a:t>
            </a:r>
            <a:r>
              <a:rPr lang="ja-JP" altLang="en-US" sz="1200" dirty="0">
                <a:solidFill>
                  <a:srgbClr val="C00000"/>
                </a:solidFill>
                <a:latin typeface="Meiryo" panose="020B0604030504040204" pitchFamily="50" charset="-128"/>
                <a:ea typeface="Meiryo" panose="020B0604030504040204" pitchFamily="50" charset="-128"/>
              </a:rPr>
              <a:t>）などが会議に参画し、多数の死傷者を出した。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32</a:t>
            </a:fld>
            <a:endParaRPr kumimoji="1" lang="ja-JP" altLang="en-US"/>
          </a:p>
        </p:txBody>
      </p:sp>
    </p:spTree>
    <p:extLst>
      <p:ext uri="{BB962C8B-B14F-4D97-AF65-F5344CB8AC3E}">
        <p14:creationId xmlns:p14="http://schemas.microsoft.com/office/powerpoint/2010/main" val="13308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dirty="0">
                <a:solidFill>
                  <a:srgbClr val="C00000"/>
                </a:solidFill>
                <a:effectLst/>
                <a:latin typeface="Meiryo" panose="020B0604030504040204" pitchFamily="50" charset="-128"/>
                <a:ea typeface="Meiryo" panose="020B0604030504040204" pitchFamily="50" charset="-128"/>
              </a:rPr>
              <a:t>ロシアのミサイル攻撃では、ウクライナ情報総局の本部もターゲットとなった。攻撃を受けた、将にその時、バルト三国とポーランドからのウクライナ国軍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の将校の会議が開かれていた。ウクライナ軍将官、ウクライナ情報総局幹部、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軍幹部将校（米軍、英軍、ドイツ軍、フランス軍、ポーランド軍など）、米軍特殊部隊、英特殊部隊（</a:t>
            </a:r>
            <a:r>
              <a:rPr lang="en-US" altLang="ja-JP" sz="1200" b="0" i="0" dirty="0">
                <a:solidFill>
                  <a:srgbClr val="C00000"/>
                </a:solidFill>
                <a:effectLst/>
                <a:latin typeface="Meiryo" panose="020B0604030504040204" pitchFamily="50" charset="-128"/>
                <a:ea typeface="Meiryo" panose="020B0604030504040204" pitchFamily="50" charset="-128"/>
              </a:rPr>
              <a:t>SAS22</a:t>
            </a:r>
            <a:r>
              <a:rPr lang="ja-JP" altLang="en-US" sz="1200" b="0" i="0" dirty="0">
                <a:solidFill>
                  <a:srgbClr val="C00000"/>
                </a:solidFill>
                <a:effectLst/>
                <a:latin typeface="Meiryo" panose="020B0604030504040204" pitchFamily="50" charset="-128"/>
                <a:ea typeface="Meiryo" panose="020B0604030504040204" pitchFamily="50" charset="-128"/>
              </a:rPr>
              <a:t>連隊、</a:t>
            </a:r>
            <a:r>
              <a:rPr lang="en-US" altLang="ja-JP" sz="1200" b="0" i="0" dirty="0">
                <a:solidFill>
                  <a:srgbClr val="C00000"/>
                </a:solidFill>
                <a:effectLst/>
                <a:latin typeface="Meiryo" panose="020B0604030504040204" pitchFamily="50" charset="-128"/>
                <a:ea typeface="Meiryo" panose="020B0604030504040204" pitchFamily="50" charset="-128"/>
              </a:rPr>
              <a:t>SBS</a:t>
            </a:r>
            <a:r>
              <a:rPr lang="ja-JP" altLang="en-US" sz="1200" dirty="0">
                <a:solidFill>
                  <a:srgbClr val="C00000"/>
                </a:solidFill>
                <a:latin typeface="Meiryo" panose="020B0604030504040204" pitchFamily="50" charset="-128"/>
                <a:ea typeface="Meiryo" panose="020B0604030504040204" pitchFamily="50" charset="-128"/>
              </a:rPr>
              <a:t>）などが会議に参画し、多数の死傷者を出した。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33</a:t>
            </a:fld>
            <a:endParaRPr kumimoji="1" lang="ja-JP" altLang="en-US"/>
          </a:p>
        </p:txBody>
      </p:sp>
    </p:spTree>
    <p:extLst>
      <p:ext uri="{BB962C8B-B14F-4D97-AF65-F5344CB8AC3E}">
        <p14:creationId xmlns:p14="http://schemas.microsoft.com/office/powerpoint/2010/main" val="196148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2023/9/27</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4080542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8"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otvaga2004.ru/fotoreportazhi/vystavki-vooruzheniya/kompleks-reb-repellent-fotoobzo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s://twitter.com/SpriterTeam/status/1674656621509607424"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s://mil.r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電子戦</a:t>
            </a:r>
          </a:p>
        </p:txBody>
      </p:sp>
    </p:spTree>
    <p:extLst>
      <p:ext uri="{BB962C8B-B14F-4D97-AF65-F5344CB8AC3E}">
        <p14:creationId xmlns:p14="http://schemas.microsoft.com/office/powerpoint/2010/main" val="45025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ロシア軍の</a:t>
            </a:r>
            <a:r>
              <a:rPr kumimoji="1" lang="en-US" altLang="ja-JP" sz="2400" dirty="0">
                <a:latin typeface="BIZ UDPゴシック" panose="020B0400000000000000" pitchFamily="50" charset="-128"/>
                <a:ea typeface="BIZ UDPゴシック" panose="020B0400000000000000" pitchFamily="50" charset="-128"/>
              </a:rPr>
              <a:t>Repellent-1</a:t>
            </a:r>
            <a:r>
              <a:rPr kumimoji="1" lang="ja-JP" altLang="en-US" sz="2400" dirty="0">
                <a:latin typeface="BIZ UDPゴシック" panose="020B0400000000000000" pitchFamily="50" charset="-128"/>
                <a:ea typeface="BIZ UDPゴシック" panose="020B0400000000000000" pitchFamily="50" charset="-128"/>
              </a:rPr>
              <a:t>電子戦システム</a:t>
            </a:r>
          </a:p>
        </p:txBody>
      </p:sp>
      <p:pic>
        <p:nvPicPr>
          <p:cNvPr id="6146" name="Picture 2">
            <a:extLst>
              <a:ext uri="{FF2B5EF4-FFF2-40B4-BE49-F238E27FC236}">
                <a16:creationId xmlns:a16="http://schemas.microsoft.com/office/drawing/2014/main" id="{2AD212CB-0449-2322-5C77-58A5D9C3B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5038"/>
            <a:ext cx="6467212" cy="42877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B807BFE-3CA5-E2D9-EBD2-A8D3684E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330" y="478970"/>
            <a:ext cx="4785748" cy="637902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3FE9FD9-AECE-7A3A-DC4D-A909F1C6125D}"/>
              </a:ext>
            </a:extLst>
          </p:cNvPr>
          <p:cNvSpPr txBox="1"/>
          <p:nvPr/>
        </p:nvSpPr>
        <p:spPr>
          <a:xfrm>
            <a:off x="7154333" y="6488667"/>
            <a:ext cx="3740945" cy="369332"/>
          </a:xfrm>
          <a:prstGeom prst="rect">
            <a:avLst/>
          </a:prstGeom>
          <a:noFill/>
        </p:spPr>
        <p:txBody>
          <a:bodyPr wrap="square">
            <a:spAutoFit/>
          </a:bodyPr>
          <a:lstStyle/>
          <a:p>
            <a:pPr algn="ctr"/>
            <a:r>
              <a:rPr lang="en-US" altLang="ja-JP" sz="900" b="0" i="0" dirty="0">
                <a:solidFill>
                  <a:schemeClr val="bg1"/>
                </a:solidFill>
                <a:effectLst/>
                <a:latin typeface="BIZ UDPゴシック" panose="020B0400000000000000" pitchFamily="50" charset="-128"/>
                <a:ea typeface="BIZ UDPゴシック" panose="020B0400000000000000" pitchFamily="50" charset="-128"/>
              </a:rPr>
              <a:t>2016 </a:t>
            </a:r>
            <a:r>
              <a:rPr lang="ja-JP" altLang="en-US" sz="900" b="0" i="0" dirty="0">
                <a:solidFill>
                  <a:schemeClr val="bg1"/>
                </a:solidFill>
                <a:effectLst/>
                <a:latin typeface="BIZ UDPゴシック" panose="020B0400000000000000" pitchFamily="50" charset="-128"/>
                <a:ea typeface="BIZ UDPゴシック" panose="020B0400000000000000" pitchFamily="50" charset="-128"/>
              </a:rPr>
              <a:t>年 </a:t>
            </a:r>
            <a:r>
              <a:rPr lang="en-US" altLang="ja-JP" sz="900" b="0" i="0" dirty="0">
                <a:solidFill>
                  <a:schemeClr val="bg1"/>
                </a:solidFill>
                <a:effectLst/>
                <a:latin typeface="BIZ UDPゴシック" panose="020B0400000000000000" pitchFamily="50" charset="-128"/>
                <a:ea typeface="BIZ UDPゴシック" panose="020B0400000000000000" pitchFamily="50" charset="-128"/>
              </a:rPr>
              <a:t>9 </a:t>
            </a:r>
            <a:r>
              <a:rPr lang="ja-JP" altLang="en-US" sz="900" b="0" i="0" dirty="0">
                <a:solidFill>
                  <a:schemeClr val="bg1"/>
                </a:solidFill>
                <a:effectLst/>
                <a:latin typeface="BIZ UDPゴシック" panose="020B0400000000000000" pitchFamily="50" charset="-128"/>
                <a:ea typeface="BIZ UDPゴシック" panose="020B0400000000000000" pitchFamily="50" charset="-128"/>
              </a:rPr>
              <a:t>月の </a:t>
            </a:r>
            <a:r>
              <a:rPr lang="en-US" altLang="ja-JP" sz="900" b="0" i="0" dirty="0">
                <a:solidFill>
                  <a:schemeClr val="bg1"/>
                </a:solidFill>
                <a:effectLst/>
                <a:latin typeface="BIZ UDPゴシック" panose="020B0400000000000000" pitchFamily="50" charset="-128"/>
                <a:ea typeface="BIZ UDPゴシック" panose="020B0400000000000000" pitchFamily="50" charset="-128"/>
              </a:rPr>
              <a:t>Repellent-1 </a:t>
            </a:r>
            <a:r>
              <a:rPr lang="ja-JP" altLang="en-US" sz="900" b="0" i="0" dirty="0">
                <a:solidFill>
                  <a:schemeClr val="bg1"/>
                </a:solidFill>
                <a:effectLst/>
                <a:latin typeface="BIZ UDPゴシック" panose="020B0400000000000000" pitchFamily="50" charset="-128"/>
                <a:ea typeface="BIZ UDPゴシック" panose="020B0400000000000000" pitchFamily="50" charset="-128"/>
              </a:rPr>
              <a:t>システム</a:t>
            </a:r>
            <a:endParaRPr lang="en-US" altLang="ja-JP" sz="900" b="0" i="0" dirty="0">
              <a:solidFill>
                <a:schemeClr val="bg1"/>
              </a:solidFill>
              <a:effectLst/>
              <a:latin typeface="BIZ UDPゴシック" panose="020B0400000000000000" pitchFamily="50" charset="-128"/>
              <a:ea typeface="BIZ UDPゴシック" panose="020B0400000000000000" pitchFamily="50" charset="-128"/>
            </a:endParaRPr>
          </a:p>
          <a:p>
            <a:pPr algn="ctr"/>
            <a:r>
              <a:rPr lang="ja-JP" altLang="en-US" sz="900" b="0" i="0" dirty="0">
                <a:solidFill>
                  <a:schemeClr val="bg1"/>
                </a:solidFill>
                <a:effectLst/>
                <a:latin typeface="BIZ UDPゴシック" panose="020B0400000000000000" pitchFamily="50" charset="-128"/>
                <a:ea typeface="BIZ UDPゴシック" panose="020B0400000000000000" pitchFamily="50" charset="-128"/>
              </a:rPr>
              <a:t> </a:t>
            </a:r>
            <a:r>
              <a:rPr lang="en-US" altLang="ja-JP" sz="900" b="0" i="0" dirty="0">
                <a:solidFill>
                  <a:schemeClr val="bg1"/>
                </a:solidFill>
                <a:effectLst/>
                <a:latin typeface="BIZ UDPゴシック" panose="020B0400000000000000" pitchFamily="50" charset="-128"/>
                <a:ea typeface="BIZ UDPゴシック" panose="020B0400000000000000" pitchFamily="50" charset="-128"/>
              </a:rPr>
              <a:t>(</a:t>
            </a:r>
            <a:r>
              <a:rPr lang="ja-JP" altLang="en-US" sz="900" b="0" i="0" u="sng"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出典</a:t>
            </a:r>
            <a:r>
              <a:rPr lang="en-US" altLang="ja-JP" sz="900" b="0" i="0" dirty="0">
                <a:solidFill>
                  <a:schemeClr val="bg1"/>
                </a:solidFill>
                <a:effectLst/>
                <a:latin typeface="BIZ UDPゴシック" panose="020B0400000000000000" pitchFamily="50" charset="-128"/>
                <a:ea typeface="BIZ UDPゴシック" panose="020B0400000000000000" pitchFamily="50" charset="-128"/>
              </a:rPr>
              <a:t>: Aleksey </a:t>
            </a:r>
            <a:r>
              <a:rPr lang="en-US" altLang="ja-JP" sz="900" b="0" i="0" dirty="0" err="1">
                <a:solidFill>
                  <a:schemeClr val="bg1"/>
                </a:solidFill>
                <a:effectLst/>
                <a:latin typeface="BIZ UDPゴシック" panose="020B0400000000000000" pitchFamily="50" charset="-128"/>
                <a:ea typeface="BIZ UDPゴシック" panose="020B0400000000000000" pitchFamily="50" charset="-128"/>
              </a:rPr>
              <a:t>Khomyakov</a:t>
            </a:r>
            <a:r>
              <a:rPr lang="ja-JP" altLang="en-US" sz="900" b="0" i="0" dirty="0">
                <a:solidFill>
                  <a:schemeClr val="bg1"/>
                </a:solidFill>
                <a:effectLst/>
                <a:latin typeface="BIZ UDPゴシック" panose="020B0400000000000000" pitchFamily="50" charset="-128"/>
                <a:ea typeface="BIZ UDPゴシック" panose="020B0400000000000000" pitchFamily="50" charset="-128"/>
              </a:rPr>
              <a:t>、</a:t>
            </a:r>
            <a:r>
              <a:rPr lang="en-US" altLang="ja-JP" sz="900" b="0" i="0" dirty="0">
                <a:solidFill>
                  <a:schemeClr val="bg1"/>
                </a:solidFill>
                <a:effectLst/>
                <a:latin typeface="BIZ UDPゴシック" panose="020B0400000000000000" pitchFamily="50" charset="-128"/>
                <a:ea typeface="BIZ UDPゴシック" panose="020B0400000000000000" pitchFamily="50" charset="-128"/>
              </a:rPr>
              <a:t>otvaga2004)</a:t>
            </a:r>
            <a:endParaRPr lang="ja-JP" altLang="en-US" sz="9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773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564229-EE7C-465B-4FC3-761ACD44EBB2}"/>
              </a:ext>
            </a:extLst>
          </p:cNvPr>
          <p:cNvSpPr txBox="1"/>
          <p:nvPr/>
        </p:nvSpPr>
        <p:spPr>
          <a:xfrm>
            <a:off x="0" y="93306"/>
            <a:ext cx="12192000" cy="830997"/>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ロシア軍の対砲迫システム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endParaRPr kumimoji="1" lang="en-US" altLang="ja-JP" sz="2400" dirty="0">
              <a:latin typeface="Segoe UI Black" panose="020B0A02040204020203" pitchFamily="34" charset="0"/>
              <a:ea typeface="Segoe UI Black" panose="020B0A02040204020203" pitchFamily="34" charset="0"/>
            </a:endParaRPr>
          </a:p>
          <a:p>
            <a:pPr algn="ctr"/>
            <a:r>
              <a:rPr kumimoji="1" lang="ja-JP" altLang="en-US" sz="2400" dirty="0">
                <a:latin typeface="HGP創英角ｺﾞｼｯｸUB" panose="020B0900000000000000" pitchFamily="50" charset="-128"/>
                <a:ea typeface="HGP創英角ｺﾞｼｯｸUB" panose="020B0900000000000000" pitchFamily="50" charset="-128"/>
              </a:rPr>
              <a:t>（砲撃やロケット発射位置を標定するシステム）</a:t>
            </a:r>
          </a:p>
        </p:txBody>
      </p:sp>
      <p:pic>
        <p:nvPicPr>
          <p:cNvPr id="1028" name="Picture 4" descr="ВС РФ применили артиллерийские комплексы «Пенициллин» на Украине">
            <a:extLst>
              <a:ext uri="{FF2B5EF4-FFF2-40B4-BE49-F238E27FC236}">
                <a16:creationId xmlns:a16="http://schemas.microsoft.com/office/drawing/2014/main" id="{A5741CB1-88F9-DF80-19C0-DCE8BBE2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4" y="916733"/>
            <a:ext cx="10562253" cy="594126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91A4A25-EE84-ECC6-850F-71FEE69B23F8}"/>
              </a:ext>
            </a:extLst>
          </p:cNvPr>
          <p:cNvSpPr txBox="1"/>
          <p:nvPr/>
        </p:nvSpPr>
        <p:spPr>
          <a:xfrm>
            <a:off x="821088" y="6512903"/>
            <a:ext cx="10562253" cy="307777"/>
          </a:xfrm>
          <a:prstGeom prst="rect">
            <a:avLst/>
          </a:prstGeom>
          <a:noFill/>
        </p:spPr>
        <p:txBody>
          <a:bodyPr wrap="square">
            <a:spAutoFit/>
          </a:bodyPr>
          <a:lstStyle/>
          <a:p>
            <a:pPr algn="ctr"/>
            <a:r>
              <a:rPr lang="en-US" altLang="ja-JP" sz="1400" dirty="0">
                <a:solidFill>
                  <a:schemeClr val="bg2"/>
                </a:solidFill>
                <a:latin typeface="Segoe UI Black" panose="020B0A02040204020203" pitchFamily="34" charset="0"/>
                <a:ea typeface="Segoe UI Black" panose="020B0A02040204020203" pitchFamily="34" charset="0"/>
              </a:rPr>
              <a:t>https://www.be-in-profit.ru/vs-rf-primenili-artilleriiskie-kompleksy-penicillin-na-ykraine.html</a:t>
            </a:r>
            <a:endParaRPr lang="ja-JP" altLang="en-US" sz="1400" dirty="0">
              <a:solidFill>
                <a:schemeClr val="bg2"/>
              </a:solidFill>
              <a:latin typeface="Segoe UI Black" panose="020B0A02040204020203" pitchFamily="34" charset="0"/>
            </a:endParaRPr>
          </a:p>
        </p:txBody>
      </p:sp>
    </p:spTree>
    <p:extLst>
      <p:ext uri="{BB962C8B-B14F-4D97-AF65-F5344CB8AC3E}">
        <p14:creationId xmlns:p14="http://schemas.microsoft.com/office/powerpoint/2010/main" val="30392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ロシア軍はペニシリン複合体を受け取りました">
            <a:extLst>
              <a:ext uri="{FF2B5EF4-FFF2-40B4-BE49-F238E27FC236}">
                <a16:creationId xmlns:a16="http://schemas.microsoft.com/office/drawing/2014/main" id="{9655D1BE-62A4-A9D3-FE23-12712DACC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E564229-EE7C-465B-4FC3-761ACD44EBB2}"/>
              </a:ext>
            </a:extLst>
          </p:cNvPr>
          <p:cNvSpPr txBox="1"/>
          <p:nvPr/>
        </p:nvSpPr>
        <p:spPr>
          <a:xfrm>
            <a:off x="0" y="55982"/>
            <a:ext cx="12192000" cy="461665"/>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ロシア軍の対砲迫システム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endParaRPr kumimoji="1" lang="en-US" altLang="ja-JP" sz="24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12876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564229-EE7C-465B-4FC3-761ACD44EBB2}"/>
              </a:ext>
            </a:extLst>
          </p:cNvPr>
          <p:cNvSpPr txBox="1"/>
          <p:nvPr/>
        </p:nvSpPr>
        <p:spPr>
          <a:xfrm>
            <a:off x="0" y="55982"/>
            <a:ext cx="12192000" cy="461665"/>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r>
              <a:rPr kumimoji="1" lang="ja-JP" altLang="en-US" sz="2400" dirty="0">
                <a:latin typeface="HGP創英角ｺﾞｼｯｸUB" panose="020B0900000000000000" pitchFamily="50" charset="-128"/>
                <a:ea typeface="HGP創英角ｺﾞｼｯｸUB" panose="020B0900000000000000" pitchFamily="50" charset="-128"/>
              </a:rPr>
              <a:t>音響標定センサー</a:t>
            </a:r>
            <a:endParaRPr kumimoji="1" lang="en-US" altLang="ja-JP" sz="2400" dirty="0">
              <a:latin typeface="Segoe UI Black" panose="020B0A02040204020203" pitchFamily="34" charset="0"/>
              <a:ea typeface="Segoe UI Black" panose="020B0A02040204020203" pitchFamily="34" charset="0"/>
            </a:endParaRPr>
          </a:p>
        </p:txBody>
      </p:sp>
      <p:pic>
        <p:nvPicPr>
          <p:cNvPr id="3074" name="Picture 2" descr="複合体のサウンドレシーバーの設置">
            <a:extLst>
              <a:ext uri="{FF2B5EF4-FFF2-40B4-BE49-F238E27FC236}">
                <a16:creationId xmlns:a16="http://schemas.microsoft.com/office/drawing/2014/main" id="{CEBC8379-4814-1379-1775-ECF98E14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85" y="517647"/>
            <a:ext cx="5260615" cy="30053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32874F-D7F7-F2A0-0412-12A309D24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021" y="517647"/>
            <a:ext cx="5260615" cy="30053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C210ED-2A6B-F295-9342-FEA18F0B2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85" y="3671396"/>
            <a:ext cx="5260614" cy="3020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複合体のサウンドレシーバーの設置">
            <a:extLst>
              <a:ext uri="{FF2B5EF4-FFF2-40B4-BE49-F238E27FC236}">
                <a16:creationId xmlns:a16="http://schemas.microsoft.com/office/drawing/2014/main" id="{F4E784F0-3AAE-84EC-59F3-BF742FE49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2" y="3671397"/>
            <a:ext cx="5296646" cy="302074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924F814-29E7-06FE-2CE0-D5A5A69DD697}"/>
              </a:ext>
            </a:extLst>
          </p:cNvPr>
          <p:cNvSpPr txBox="1"/>
          <p:nvPr/>
        </p:nvSpPr>
        <p:spPr>
          <a:xfrm>
            <a:off x="3058106" y="6639405"/>
            <a:ext cx="6097554" cy="276999"/>
          </a:xfrm>
          <a:prstGeom prst="rect">
            <a:avLst/>
          </a:prstGeom>
          <a:noFill/>
        </p:spPr>
        <p:txBody>
          <a:bodyPr wrap="square">
            <a:spAutoFit/>
          </a:bodyPr>
          <a:lstStyle/>
          <a:p>
            <a:r>
              <a:rPr lang="en-US" altLang="ja-JP" sz="1200" dirty="0">
                <a:latin typeface="Segoe UI Black" panose="020B0A02040204020203" pitchFamily="34" charset="0"/>
                <a:ea typeface="Segoe UI Black" panose="020B0A02040204020203" pitchFamily="34" charset="0"/>
              </a:rPr>
              <a:t>https://mil.in.ua/uk/news/vijskovi-rosiyi-otrymaly-kompleksy-penytsyllyn/</a:t>
            </a:r>
            <a:endParaRPr lang="ja-JP" altLang="en-US" sz="1200" dirty="0">
              <a:latin typeface="Segoe UI Black" panose="020B0A02040204020203" pitchFamily="34" charset="0"/>
            </a:endParaRPr>
          </a:p>
        </p:txBody>
      </p:sp>
    </p:spTree>
    <p:extLst>
      <p:ext uri="{BB962C8B-B14F-4D97-AF65-F5344CB8AC3E}">
        <p14:creationId xmlns:p14="http://schemas.microsoft.com/office/powerpoint/2010/main" val="241297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46B57E7-5C64-7063-3C47-0C801B882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47" y="0"/>
            <a:ext cx="10151706" cy="686509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E564229-EE7C-465B-4FC3-761ACD44EBB2}"/>
              </a:ext>
            </a:extLst>
          </p:cNvPr>
          <p:cNvSpPr txBox="1"/>
          <p:nvPr/>
        </p:nvSpPr>
        <p:spPr>
          <a:xfrm>
            <a:off x="270588" y="93306"/>
            <a:ext cx="7137919" cy="830997"/>
          </a:xfrm>
          <a:prstGeom prst="rect">
            <a:avLst/>
          </a:prstGeom>
          <a:noFill/>
        </p:spPr>
        <p:txBody>
          <a:bodyPr wrap="square" rtlCol="0">
            <a:spAutoFit/>
          </a:bodyPr>
          <a:lstStyle/>
          <a:p>
            <a:pPr algn="ctr"/>
            <a:r>
              <a:rPr kumimoji="1" lang="ja-JP" altLang="en-US" sz="2400" dirty="0">
                <a:latin typeface="HGP創英角ｺﾞｼｯｸUB" panose="020B0900000000000000" pitchFamily="50" charset="-128"/>
                <a:ea typeface="HGP創英角ｺﾞｼｯｸUB" panose="020B0900000000000000" pitchFamily="50" charset="-128"/>
              </a:rPr>
              <a:t>ロシア軍の対砲迫システム　</a:t>
            </a:r>
            <a:r>
              <a:rPr kumimoji="1" lang="ja-JP" altLang="en-US" sz="2400" dirty="0">
                <a:latin typeface="Segoe UI Black" panose="020B0A02040204020203" pitchFamily="34" charset="0"/>
                <a:ea typeface="HGP創英角ｺﾞｼｯｸUB" panose="020B0900000000000000" pitchFamily="50" charset="-128"/>
              </a:rPr>
              <a:t>「</a:t>
            </a:r>
            <a:r>
              <a:rPr lang="ru-RU" altLang="ja-JP" sz="2400" b="0" i="0" dirty="0">
                <a:solidFill>
                  <a:srgbClr val="222222"/>
                </a:solidFill>
                <a:effectLst/>
                <a:latin typeface="Segoe UI Black" panose="020B0A02040204020203" pitchFamily="34" charset="0"/>
                <a:ea typeface="Segoe UI Black" panose="020B0A02040204020203" pitchFamily="34" charset="0"/>
              </a:rPr>
              <a:t>1Б76 Пенициллин</a:t>
            </a:r>
            <a:r>
              <a:rPr lang="ja-JP" altLang="en-US" sz="2400" b="0" i="0" dirty="0">
                <a:solidFill>
                  <a:srgbClr val="222222"/>
                </a:solidFill>
                <a:effectLst/>
                <a:latin typeface="Segoe UI Black" panose="020B0A02040204020203" pitchFamily="34" charset="0"/>
              </a:rPr>
              <a:t>」</a:t>
            </a:r>
            <a:endParaRPr kumimoji="1" lang="en-US" altLang="ja-JP" sz="2400" dirty="0">
              <a:latin typeface="Segoe UI Black" panose="020B0A02040204020203" pitchFamily="34" charset="0"/>
              <a:ea typeface="Segoe UI Black" panose="020B0A02040204020203" pitchFamily="34" charset="0"/>
            </a:endParaRPr>
          </a:p>
          <a:p>
            <a:pPr algn="ctr"/>
            <a:r>
              <a:rPr kumimoji="1" lang="ja-JP" altLang="en-US" sz="2400" dirty="0">
                <a:latin typeface="HGP創英角ｺﾞｼｯｸUB" panose="020B0900000000000000" pitchFamily="50" charset="-128"/>
                <a:ea typeface="HGP創英角ｺﾞｼｯｸUB" panose="020B0900000000000000" pitchFamily="50" charset="-128"/>
              </a:rPr>
              <a:t>（砲撃やロケット発射位置を標定するシステム）</a:t>
            </a:r>
          </a:p>
        </p:txBody>
      </p:sp>
      <p:sp>
        <p:nvSpPr>
          <p:cNvPr id="6" name="テキスト ボックス 5">
            <a:extLst>
              <a:ext uri="{FF2B5EF4-FFF2-40B4-BE49-F238E27FC236}">
                <a16:creationId xmlns:a16="http://schemas.microsoft.com/office/drawing/2014/main" id="{D2CC6A9C-F5C3-3240-CEA2-CB27EAD65BE3}"/>
              </a:ext>
            </a:extLst>
          </p:cNvPr>
          <p:cNvSpPr txBox="1"/>
          <p:nvPr/>
        </p:nvSpPr>
        <p:spPr>
          <a:xfrm>
            <a:off x="1020147" y="5379298"/>
            <a:ext cx="10151706" cy="276999"/>
          </a:xfrm>
          <a:prstGeom prst="rect">
            <a:avLst/>
          </a:prstGeom>
          <a:noFill/>
        </p:spPr>
        <p:txBody>
          <a:bodyPr wrap="square">
            <a:spAutoFit/>
          </a:bodyPr>
          <a:lstStyle/>
          <a:p>
            <a:pPr algn="ctr"/>
            <a:r>
              <a:rPr lang="en-US" altLang="ja-JP" sz="1200" dirty="0">
                <a:solidFill>
                  <a:schemeClr val="bg2"/>
                </a:solidFill>
                <a:latin typeface="Segoe UI Black" panose="020B0A02040204020203" pitchFamily="34" charset="0"/>
                <a:ea typeface="Segoe UI Black" panose="020B0A02040204020203" pitchFamily="34" charset="0"/>
              </a:rPr>
              <a:t>https://topcor.ru/28681-stalo-izvestno-o-primenenii-v-hode-specoperacii-novejshego-kompleksa-1b76-penicillin.html</a:t>
            </a:r>
            <a:endParaRPr lang="ja-JP" altLang="en-US" sz="1200" dirty="0">
              <a:solidFill>
                <a:schemeClr val="bg2"/>
              </a:solidFill>
              <a:latin typeface="Segoe UI Black" panose="020B0A02040204020203" pitchFamily="34" charset="0"/>
            </a:endParaRPr>
          </a:p>
        </p:txBody>
      </p:sp>
    </p:spTree>
    <p:extLst>
      <p:ext uri="{BB962C8B-B14F-4D97-AF65-F5344CB8AC3E}">
        <p14:creationId xmlns:p14="http://schemas.microsoft.com/office/powerpoint/2010/main" val="239371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ドローン戦</a:t>
            </a:r>
          </a:p>
        </p:txBody>
      </p:sp>
    </p:spTree>
    <p:extLst>
      <p:ext uri="{BB962C8B-B14F-4D97-AF65-F5344CB8AC3E}">
        <p14:creationId xmlns:p14="http://schemas.microsoft.com/office/powerpoint/2010/main" val="195711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310023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最近のドローン戦：アゼルバイジャン </a:t>
            </a:r>
            <a:r>
              <a:rPr lang="en-US" altLang="ja-JP" sz="2400" b="1" dirty="0">
                <a:latin typeface="BIZ UDPゴシック" panose="020B0400000000000000" pitchFamily="50" charset="-128"/>
                <a:ea typeface="BIZ UDPゴシック" panose="020B0400000000000000" pitchFamily="50" charset="-128"/>
              </a:rPr>
              <a:t>vs </a:t>
            </a:r>
            <a:r>
              <a:rPr lang="ja-JP" altLang="en-US" sz="2400" b="1" dirty="0">
                <a:latin typeface="BIZ UDPゴシック" panose="020B0400000000000000" pitchFamily="50" charset="-128"/>
                <a:ea typeface="BIZ UDPゴシック" panose="020B0400000000000000" pitchFamily="50" charset="-128"/>
              </a:rPr>
              <a:t>アルメニア</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7791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アゼルバイジャン軍のドローン戦術でアルメニア軍を壊滅</a:t>
            </a:r>
          </a:p>
        </p:txBody>
      </p:sp>
      <p:pic>
        <p:nvPicPr>
          <p:cNvPr id="5" name="図 4">
            <a:extLst>
              <a:ext uri="{FF2B5EF4-FFF2-40B4-BE49-F238E27FC236}">
                <a16:creationId xmlns:a16="http://schemas.microsoft.com/office/drawing/2014/main" id="{888AA635-7A77-8392-CAC1-EDB155AE8822}"/>
              </a:ext>
            </a:extLst>
          </p:cNvPr>
          <p:cNvPicPr>
            <a:picLocks noChangeAspect="1"/>
          </p:cNvPicPr>
          <p:nvPr/>
        </p:nvPicPr>
        <p:blipFill>
          <a:blip r:embed="rId2"/>
          <a:stretch>
            <a:fillRect/>
          </a:stretch>
        </p:blipFill>
        <p:spPr>
          <a:xfrm>
            <a:off x="590217" y="931333"/>
            <a:ext cx="5000510" cy="2360241"/>
          </a:xfrm>
          <a:prstGeom prst="rect">
            <a:avLst/>
          </a:prstGeom>
        </p:spPr>
      </p:pic>
      <p:sp>
        <p:nvSpPr>
          <p:cNvPr id="6" name="テキスト ボックス 5">
            <a:extLst>
              <a:ext uri="{FF2B5EF4-FFF2-40B4-BE49-F238E27FC236}">
                <a16:creationId xmlns:a16="http://schemas.microsoft.com/office/drawing/2014/main" id="{2C2F8200-B780-4A49-319F-6063382D55D7}"/>
              </a:ext>
            </a:extLst>
          </p:cNvPr>
          <p:cNvSpPr txBox="1"/>
          <p:nvPr/>
        </p:nvSpPr>
        <p:spPr>
          <a:xfrm>
            <a:off x="939800" y="632023"/>
            <a:ext cx="412326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アゼルバイジャン軍の</a:t>
            </a:r>
            <a:r>
              <a:rPr kumimoji="1" lang="en-US" altLang="ja-JP" sz="1600" dirty="0">
                <a:latin typeface="BIZ UDPゴシック" panose="020B0400000000000000" pitchFamily="50" charset="-128"/>
                <a:ea typeface="BIZ UDPゴシック" panose="020B0400000000000000" pitchFamily="50" charset="-128"/>
              </a:rPr>
              <a:t>An12</a:t>
            </a:r>
            <a:r>
              <a:rPr kumimoji="1" lang="ja-JP" altLang="en-US" sz="1600" dirty="0">
                <a:latin typeface="BIZ UDPゴシック" panose="020B0400000000000000" pitchFamily="50" charset="-128"/>
                <a:ea typeface="BIZ UDPゴシック" panose="020B0400000000000000" pitchFamily="50" charset="-128"/>
              </a:rPr>
              <a:t>複葉機</a:t>
            </a:r>
          </a:p>
        </p:txBody>
      </p:sp>
      <p:sp>
        <p:nvSpPr>
          <p:cNvPr id="7" name="テキスト ボックス 6">
            <a:extLst>
              <a:ext uri="{FF2B5EF4-FFF2-40B4-BE49-F238E27FC236}">
                <a16:creationId xmlns:a16="http://schemas.microsoft.com/office/drawing/2014/main" id="{27241126-EB6A-EBB1-0B3A-CED637A8BC18}"/>
              </a:ext>
            </a:extLst>
          </p:cNvPr>
          <p:cNvSpPr txBox="1"/>
          <p:nvPr/>
        </p:nvSpPr>
        <p:spPr>
          <a:xfrm>
            <a:off x="1896531" y="3254705"/>
            <a:ext cx="2446867"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アゼルバイジャン国防省</a:t>
            </a:r>
          </a:p>
        </p:txBody>
      </p:sp>
      <p:pic>
        <p:nvPicPr>
          <p:cNvPr id="1026" name="Picture 2" descr="アゼルバイジャン国防省より戦勝パレードに登場したバイラクタルTB2">
            <a:extLst>
              <a:ext uri="{FF2B5EF4-FFF2-40B4-BE49-F238E27FC236}">
                <a16:creationId xmlns:a16="http://schemas.microsoft.com/office/drawing/2014/main" id="{3EE5145B-340F-AA19-92DB-6FE5A6B6E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10" y="3669771"/>
            <a:ext cx="493395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アゼルバイジャン】自治州巡る戦闘でドローン猛威…ロシアが輸出する「看板商品」の防空ミサイル網が突破される衝撃 | 上級まとめサイト">
            <a:extLst>
              <a:ext uri="{FF2B5EF4-FFF2-40B4-BE49-F238E27FC236}">
                <a16:creationId xmlns:a16="http://schemas.microsoft.com/office/drawing/2014/main" id="{EFF534F2-0359-1FCC-F5B8-3F8C64765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615879"/>
            <a:ext cx="4933949" cy="613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89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ザンゲルズ回廊</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098" name="Picture 2" descr="画像">
            <a:extLst>
              <a:ext uri="{FF2B5EF4-FFF2-40B4-BE49-F238E27FC236}">
                <a16:creationId xmlns:a16="http://schemas.microsoft.com/office/drawing/2014/main" id="{DEFF2F14-26B2-18C3-332F-82A7F930A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1" y="487561"/>
            <a:ext cx="10043584" cy="637043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6806ABB-4318-F35F-B3DF-73626F4C659C}"/>
              </a:ext>
            </a:extLst>
          </p:cNvPr>
          <p:cNvSpPr txBox="1"/>
          <p:nvPr/>
        </p:nvSpPr>
        <p:spPr>
          <a:xfrm>
            <a:off x="120651" y="4043364"/>
            <a:ext cx="2639482" cy="938719"/>
          </a:xfrm>
          <a:prstGeom prst="rect">
            <a:avLst/>
          </a:prstGeom>
          <a:noFill/>
        </p:spPr>
        <p:txBody>
          <a:bodyPr wrap="square">
            <a:spAutoFit/>
          </a:bodyPr>
          <a:lstStyle/>
          <a:p>
            <a:r>
              <a:rPr lang="en-US" altLang="ja-JP" sz="1100" dirty="0">
                <a:latin typeface="Amasis MT Pro Black" panose="02040A04050005020304" pitchFamily="18" charset="0"/>
              </a:rPr>
              <a:t>https://apa.az/az/xarici-siyaset/hikmet-haciyev-ermenistan-zengezur-dehlizinin-acilmasina-problemler-yaratmaqda-davam-edir-786736</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66546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
            <a:extLst>
              <a:ext uri="{FF2B5EF4-FFF2-40B4-BE49-F238E27FC236}">
                <a16:creationId xmlns:a16="http://schemas.microsoft.com/office/drawing/2014/main" id="{27A33FEA-932A-530B-C2F4-94B647D26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21" y="292803"/>
            <a:ext cx="10405533" cy="6565197"/>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アゼルバイジャンのナゴルノカラバフ対テロ作戦</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85DF3696-8E81-21FF-A8FB-80F8B4FEE068}"/>
              </a:ext>
            </a:extLst>
          </p:cNvPr>
          <p:cNvSpPr txBox="1"/>
          <p:nvPr/>
        </p:nvSpPr>
        <p:spPr>
          <a:xfrm>
            <a:off x="439470" y="6468587"/>
            <a:ext cx="6104466" cy="276999"/>
          </a:xfrm>
          <a:prstGeom prst="rect">
            <a:avLst/>
          </a:prstGeom>
          <a:noFill/>
        </p:spPr>
        <p:txBody>
          <a:bodyPr wrap="square">
            <a:spAutoFit/>
          </a:bodyPr>
          <a:lstStyle/>
          <a:p>
            <a:r>
              <a:rPr lang="en-US" altLang="ja-JP" sz="1200" dirty="0">
                <a:solidFill>
                  <a:schemeClr val="bg1"/>
                </a:solidFill>
                <a:latin typeface="Amasis MT Pro Black" panose="02040A04050005020304" pitchFamily="18" charset="0"/>
              </a:rPr>
              <a:t>https://twitter.com/NKobserver/status/1704225210432422174/photo/1</a:t>
            </a:r>
            <a:endParaRPr lang="ja-JP" altLang="en-US" sz="1200" dirty="0">
              <a:solidFill>
                <a:schemeClr val="bg1"/>
              </a:solidFill>
              <a:latin typeface="Amasis MT Pro Black" panose="02040A04050005020304" pitchFamily="18" charset="0"/>
            </a:endParaRPr>
          </a:p>
        </p:txBody>
      </p:sp>
      <p:pic>
        <p:nvPicPr>
          <p:cNvPr id="7" name="図 6">
            <a:extLst>
              <a:ext uri="{FF2B5EF4-FFF2-40B4-BE49-F238E27FC236}">
                <a16:creationId xmlns:a16="http://schemas.microsoft.com/office/drawing/2014/main" id="{D9245C4B-ADFB-814E-9E65-79AF6F1D69B8}"/>
              </a:ext>
            </a:extLst>
          </p:cNvPr>
          <p:cNvPicPr>
            <a:picLocks noChangeAspect="1"/>
          </p:cNvPicPr>
          <p:nvPr/>
        </p:nvPicPr>
        <p:blipFill>
          <a:blip r:embed="rId3"/>
          <a:stretch>
            <a:fillRect/>
          </a:stretch>
        </p:blipFill>
        <p:spPr>
          <a:xfrm>
            <a:off x="5723467" y="3471387"/>
            <a:ext cx="2997200" cy="2997200"/>
          </a:xfrm>
          <a:prstGeom prst="rect">
            <a:avLst/>
          </a:prstGeom>
        </p:spPr>
      </p:pic>
    </p:spTree>
    <p:extLst>
      <p:ext uri="{BB962C8B-B14F-4D97-AF65-F5344CB8AC3E}">
        <p14:creationId xmlns:p14="http://schemas.microsoft.com/office/powerpoint/2010/main" val="1937343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電子戦とは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E5D9D08-A37D-F956-1735-F467D08CABA1}"/>
              </a:ext>
            </a:extLst>
          </p:cNvPr>
          <p:cNvSpPr txBox="1"/>
          <p:nvPr/>
        </p:nvSpPr>
        <p:spPr>
          <a:xfrm>
            <a:off x="212643" y="877268"/>
            <a:ext cx="11760525" cy="646331"/>
          </a:xfrm>
          <a:prstGeom prst="rect">
            <a:avLst/>
          </a:prstGeom>
          <a:noFill/>
        </p:spPr>
        <p:txBody>
          <a:bodyPr wrap="square">
            <a:spAutoFit/>
          </a:bodyPr>
          <a:lstStyle/>
          <a:p>
            <a:r>
              <a:rPr lang="ja-JP" altLang="en-US" b="1" i="0" dirty="0">
                <a:solidFill>
                  <a:srgbClr val="3D4146"/>
                </a:solidFill>
                <a:effectLst/>
                <a:latin typeface="BIZ UDPゴシック" panose="020B0400000000000000" pitchFamily="50" charset="-128"/>
                <a:ea typeface="BIZ UDPゴシック" panose="020B0400000000000000" pitchFamily="50" charset="-128"/>
              </a:rPr>
              <a:t>電子戦は、別名スペクトル戦（</a:t>
            </a:r>
            <a:r>
              <a:rPr lang="en-US" altLang="ja-JP" b="1" i="0" dirty="0">
                <a:solidFill>
                  <a:srgbClr val="3D4146"/>
                </a:solidFill>
                <a:effectLst/>
                <a:latin typeface="BIZ UDPゴシック" panose="020B0400000000000000" pitchFamily="50" charset="-128"/>
                <a:ea typeface="BIZ UDPゴシック" panose="020B0400000000000000" pitchFamily="50" charset="-128"/>
              </a:rPr>
              <a:t>Spectrum Warfare</a:t>
            </a:r>
            <a:r>
              <a:rPr lang="ja-JP" altLang="en-US" b="1" i="0" dirty="0">
                <a:solidFill>
                  <a:srgbClr val="3D4146"/>
                </a:solidFill>
                <a:effectLst/>
                <a:latin typeface="BIZ UDPゴシック" panose="020B0400000000000000" pitchFamily="50" charset="-128"/>
                <a:ea typeface="BIZ UDPゴシック" panose="020B0400000000000000" pitchFamily="50" charset="-128"/>
              </a:rPr>
              <a:t>）とも呼ばれ、軍事活動や情報収集における戦略的優位性と任務の成功を目的とした、攻撃的および防御的な高度な電磁波 </a:t>
            </a:r>
            <a:r>
              <a:rPr lang="en-US" altLang="ja-JP" b="1" i="0" dirty="0">
                <a:solidFill>
                  <a:srgbClr val="3D4146"/>
                </a:solidFill>
                <a:effectLst/>
                <a:latin typeface="BIZ UDPゴシック" panose="020B0400000000000000" pitchFamily="50" charset="-128"/>
                <a:ea typeface="BIZ UDPゴシック" panose="020B0400000000000000" pitchFamily="50" charset="-128"/>
              </a:rPr>
              <a:t>(EM)</a:t>
            </a:r>
            <a:r>
              <a:rPr lang="ja-JP" altLang="en-US" b="1" i="0" dirty="0">
                <a:solidFill>
                  <a:srgbClr val="3D4146"/>
                </a:solidFill>
                <a:effectLst/>
                <a:latin typeface="BIZ UDPゴシック" panose="020B0400000000000000" pitchFamily="50" charset="-128"/>
                <a:ea typeface="BIZ UDPゴシック" panose="020B0400000000000000" pitchFamily="50" charset="-128"/>
              </a:rPr>
              <a:t>を使用し作戦支援を行う。</a:t>
            </a:r>
            <a:endParaRPr lang="ja-JP" altLang="en-US" b="1" dirty="0">
              <a:latin typeface="BIZ UDPゴシック" panose="020B0400000000000000" pitchFamily="50" charset="-128"/>
              <a:ea typeface="BIZ UDPゴシック" panose="020B0400000000000000" pitchFamily="50" charset="-128"/>
            </a:endParaRPr>
          </a:p>
        </p:txBody>
      </p:sp>
      <p:pic>
        <p:nvPicPr>
          <p:cNvPr id="2" name="Image 458">
            <a:extLst>
              <a:ext uri="{FF2B5EF4-FFF2-40B4-BE49-F238E27FC236}">
                <a16:creationId xmlns:a16="http://schemas.microsoft.com/office/drawing/2014/main" id="{AD6CC0AD-42C5-06A5-2857-84A8FC52F8EB}"/>
              </a:ext>
            </a:extLst>
          </p:cNvPr>
          <p:cNvPicPr>
            <a:picLocks/>
          </p:cNvPicPr>
          <p:nvPr/>
        </p:nvPicPr>
        <p:blipFill>
          <a:blip r:embed="rId2" cstate="print"/>
          <a:stretch>
            <a:fillRect/>
          </a:stretch>
        </p:blipFill>
        <p:spPr>
          <a:xfrm>
            <a:off x="294601" y="1643924"/>
            <a:ext cx="5798304" cy="4491075"/>
          </a:xfrm>
          <a:prstGeom prst="rect">
            <a:avLst/>
          </a:prstGeom>
        </p:spPr>
      </p:pic>
      <p:pic>
        <p:nvPicPr>
          <p:cNvPr id="2050" name="Picture 2">
            <a:extLst>
              <a:ext uri="{FF2B5EF4-FFF2-40B4-BE49-F238E27FC236}">
                <a16:creationId xmlns:a16="http://schemas.microsoft.com/office/drawing/2014/main" id="{9CB811F2-6A1C-BCAF-4D66-E4F639B42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130" y="2019886"/>
            <a:ext cx="5934474" cy="39667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8888CC3-AD0B-AA00-1910-456BAE95A100}"/>
              </a:ext>
            </a:extLst>
          </p:cNvPr>
          <p:cNvSpPr txBox="1"/>
          <p:nvPr/>
        </p:nvSpPr>
        <p:spPr>
          <a:xfrm>
            <a:off x="8653806" y="5980732"/>
            <a:ext cx="1357460"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（出所）防衛省</a:t>
            </a:r>
          </a:p>
        </p:txBody>
      </p:sp>
    </p:spTree>
    <p:extLst>
      <p:ext uri="{BB962C8B-B14F-4D97-AF65-F5344CB8AC3E}">
        <p14:creationId xmlns:p14="http://schemas.microsoft.com/office/powerpoint/2010/main" val="399035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アゼルバイジャンのナゴルノカラバフ対テロ作戦</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026" name="Picture 2" descr="画像">
            <a:extLst>
              <a:ext uri="{FF2B5EF4-FFF2-40B4-BE49-F238E27FC236}">
                <a16:creationId xmlns:a16="http://schemas.microsoft.com/office/drawing/2014/main" id="{5FAA5DB6-C7A5-E5DC-B4D0-5C1B3315E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1237"/>
            <a:ext cx="12192000" cy="61880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30A6799-4A33-DEA6-1734-2132E4023053}"/>
              </a:ext>
            </a:extLst>
          </p:cNvPr>
          <p:cNvSpPr txBox="1"/>
          <p:nvPr/>
        </p:nvSpPr>
        <p:spPr>
          <a:xfrm>
            <a:off x="3026830" y="6663949"/>
            <a:ext cx="6104466" cy="246221"/>
          </a:xfrm>
          <a:prstGeom prst="rect">
            <a:avLst/>
          </a:prstGeom>
          <a:noFill/>
        </p:spPr>
        <p:txBody>
          <a:bodyPr wrap="square">
            <a:spAutoFit/>
          </a:bodyPr>
          <a:lstStyle/>
          <a:p>
            <a:pPr algn="ctr"/>
            <a:r>
              <a:rPr lang="en-US" altLang="ja-JP" sz="1000" dirty="0">
                <a:latin typeface="Amasis MT Pro Black" panose="02040A04050005020304" pitchFamily="18" charset="0"/>
              </a:rPr>
              <a:t>https://twitter.com/Majakovsk73/status/1704102950568612247/photo/1</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898578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画像">
            <a:extLst>
              <a:ext uri="{FF2B5EF4-FFF2-40B4-BE49-F238E27FC236}">
                <a16:creationId xmlns:a16="http://schemas.microsoft.com/office/drawing/2014/main" id="{7EB9039B-5AF3-3FE7-00C7-7DB8D5387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40" y="490734"/>
            <a:ext cx="10147829" cy="636726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ナゴルノカラバフ＠アスケラン　ロシア平和維持部隊駐屯地　攻撃されている</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056B0BC3-801B-D31D-45E1-A2FC1180D3F9}"/>
              </a:ext>
            </a:extLst>
          </p:cNvPr>
          <p:cNvSpPr txBox="1"/>
          <p:nvPr/>
        </p:nvSpPr>
        <p:spPr>
          <a:xfrm>
            <a:off x="1058331" y="6611779"/>
            <a:ext cx="6104466" cy="246221"/>
          </a:xfrm>
          <a:prstGeom prst="rect">
            <a:avLst/>
          </a:prstGeom>
          <a:noFill/>
        </p:spPr>
        <p:txBody>
          <a:bodyPr wrap="square">
            <a:spAutoFit/>
          </a:bodyPr>
          <a:lstStyle/>
          <a:p>
            <a:pPr algn="ctr"/>
            <a:r>
              <a:rPr lang="en-US" altLang="ja-JP" sz="1000" dirty="0">
                <a:solidFill>
                  <a:schemeClr val="bg1"/>
                </a:solidFill>
                <a:latin typeface="Amasis MT Pro Black" panose="02040A04050005020304" pitchFamily="18" charset="0"/>
              </a:rPr>
              <a:t>https://twitter.com/NKobserver/status/1704126493063016472/photo/1</a:t>
            </a:r>
            <a:endParaRPr lang="ja-JP" altLang="en-US" sz="1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96650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画像">
            <a:extLst>
              <a:ext uri="{FF2B5EF4-FFF2-40B4-BE49-F238E27FC236}">
                <a16:creationId xmlns:a16="http://schemas.microsoft.com/office/drawing/2014/main" id="{D7A5D979-0178-09FB-C8B1-DF954FBE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8971"/>
            <a:ext cx="8852693" cy="638991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ザンゲルズ回廊</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 name="Picture 4" descr="画像">
            <a:extLst>
              <a:ext uri="{FF2B5EF4-FFF2-40B4-BE49-F238E27FC236}">
                <a16:creationId xmlns:a16="http://schemas.microsoft.com/office/drawing/2014/main" id="{6CFEB7F9-9913-FF82-D8A0-31FE715CB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8923" y="792336"/>
            <a:ext cx="4103077" cy="607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6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ウクライナ</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ドローン戦</a:t>
            </a:r>
          </a:p>
        </p:txBody>
      </p:sp>
    </p:spTree>
    <p:extLst>
      <p:ext uri="{BB962C8B-B14F-4D97-AF65-F5344CB8AC3E}">
        <p14:creationId xmlns:p14="http://schemas.microsoft.com/office/powerpoint/2010/main" val="390753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ロシアの新たな長距離攻撃兵器、イラン製自爆ドローン「Shahed 136」とは - YouTube">
            <a:extLst>
              <a:ext uri="{FF2B5EF4-FFF2-40B4-BE49-F238E27FC236}">
                <a16:creationId xmlns:a16="http://schemas.microsoft.com/office/drawing/2014/main" id="{7A5C493B-40DA-4FC0-BBEE-F8C08898D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17" y="525395"/>
            <a:ext cx="11257965" cy="63326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シャヘッド</a:t>
            </a:r>
            <a:r>
              <a:rPr kumimoji="1" lang="en-US" altLang="ja-JP" sz="2800" b="1" dirty="0">
                <a:solidFill>
                  <a:schemeClr val="bg1"/>
                </a:solidFill>
                <a:latin typeface="Meiryo UI" panose="020B0604030504040204" pitchFamily="50" charset="-128"/>
                <a:ea typeface="Meiryo UI" panose="020B0604030504040204" pitchFamily="50" charset="-128"/>
              </a:rPr>
              <a:t>136</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571082"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https://www.youtube.com/watch?v=R6GeYhjnDyA</a:t>
            </a:r>
            <a:endParaRPr lang="ja-JP" altLang="en-US" sz="1200" dirty="0">
              <a:latin typeface="Verdana Pro Cond Black" panose="020B0A06030504040204" pitchFamily="34" charset="0"/>
            </a:endParaRPr>
          </a:p>
        </p:txBody>
      </p:sp>
      <p:sp>
        <p:nvSpPr>
          <p:cNvPr id="9" name="テキスト ボックス 8">
            <a:extLst>
              <a:ext uri="{FF2B5EF4-FFF2-40B4-BE49-F238E27FC236}">
                <a16:creationId xmlns:a16="http://schemas.microsoft.com/office/drawing/2014/main" id="{DBF0E7F1-2B9A-47D4-BCD1-0E5363A2686A}"/>
              </a:ext>
            </a:extLst>
          </p:cNvPr>
          <p:cNvSpPr txBox="1"/>
          <p:nvPr/>
        </p:nvSpPr>
        <p:spPr>
          <a:xfrm rot="20194999">
            <a:off x="7703267" y="1828801"/>
            <a:ext cx="2078042" cy="584775"/>
          </a:xfrm>
          <a:prstGeom prst="rect">
            <a:avLst/>
          </a:prstGeom>
          <a:noFill/>
        </p:spPr>
        <p:txBody>
          <a:bodyPr wrap="square" rtlCol="0">
            <a:spAutoFit/>
          </a:bodyPr>
          <a:lstStyle/>
          <a:p>
            <a:r>
              <a:rPr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３００万</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円</a:t>
            </a:r>
          </a:p>
        </p:txBody>
      </p:sp>
    </p:spTree>
    <p:extLst>
      <p:ext uri="{BB962C8B-B14F-4D97-AF65-F5344CB8AC3E}">
        <p14:creationId xmlns:p14="http://schemas.microsoft.com/office/powerpoint/2010/main" val="978472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バイラクタル</a:t>
            </a:r>
            <a:r>
              <a:rPr kumimoji="1" lang="en-US" altLang="ja-JP" sz="2800" b="1" dirty="0">
                <a:solidFill>
                  <a:schemeClr val="bg1"/>
                </a:solidFill>
                <a:latin typeface="Meiryo UI" panose="020B0604030504040204" pitchFamily="50" charset="-128"/>
                <a:ea typeface="Meiryo UI" panose="020B0604030504040204" pitchFamily="50" charset="-128"/>
              </a:rPr>
              <a:t>TB2</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11266" name="Picture 2" descr="トルコ製の軍用ドローン｢バイラクタルTB2｣は、ウクライナ軍がロシア軍を撃退するための重要な兵器となっている。">
            <a:extLst>
              <a:ext uri="{FF2B5EF4-FFF2-40B4-BE49-F238E27FC236}">
                <a16:creationId xmlns:a16="http://schemas.microsoft.com/office/drawing/2014/main" id="{8746D325-3403-40C3-AF72-630750A79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9277"/>
            <a:ext cx="12192000" cy="606742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404827"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Anadolu Agency/Getty Images</a:t>
            </a:r>
            <a:endParaRPr lang="ja-JP" altLang="en-US" sz="1200" dirty="0">
              <a:latin typeface="Verdana Pro Cond Black" panose="020B0A06030504040204" pitchFamily="34" charset="0"/>
            </a:endParaRPr>
          </a:p>
        </p:txBody>
      </p:sp>
      <p:sp>
        <p:nvSpPr>
          <p:cNvPr id="11" name="テキスト ボックス 10">
            <a:extLst>
              <a:ext uri="{FF2B5EF4-FFF2-40B4-BE49-F238E27FC236}">
                <a16:creationId xmlns:a16="http://schemas.microsoft.com/office/drawing/2014/main" id="{F0F4CB99-3311-4D91-9CE0-4408F49BFD5D}"/>
              </a:ext>
            </a:extLst>
          </p:cNvPr>
          <p:cNvSpPr txBox="1"/>
          <p:nvPr/>
        </p:nvSpPr>
        <p:spPr>
          <a:xfrm>
            <a:off x="5477303" y="4257964"/>
            <a:ext cx="1542334" cy="584775"/>
          </a:xfrm>
          <a:prstGeom prst="rect">
            <a:avLst/>
          </a:prstGeom>
          <a:noFill/>
        </p:spPr>
        <p:txBody>
          <a:bodyPr wrap="square" rtlCol="0">
            <a:spAutoFit/>
          </a:bodyPr>
          <a:lstStyle/>
          <a:p>
            <a:r>
              <a:rPr kumimoji="1" lang="en-US" altLang="ja-JP" sz="3200" dirty="0">
                <a:solidFill>
                  <a:schemeClr val="bg1">
                    <a:lumMod val="95000"/>
                  </a:schemeClr>
                </a:solidFill>
                <a:latin typeface="BIZ UDPゴシック" panose="020B0400000000000000" pitchFamily="50" charset="-128"/>
                <a:ea typeface="BIZ UDPゴシック" panose="020B0400000000000000" pitchFamily="50" charset="-128"/>
              </a:rPr>
              <a:t>2</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億円</a:t>
            </a:r>
          </a:p>
        </p:txBody>
      </p:sp>
    </p:spTree>
    <p:extLst>
      <p:ext uri="{BB962C8B-B14F-4D97-AF65-F5344CB8AC3E}">
        <p14:creationId xmlns:p14="http://schemas.microsoft.com/office/powerpoint/2010/main" val="1529461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ドローン戦術</a:t>
            </a:r>
          </a:p>
        </p:txBody>
      </p:sp>
      <p:pic>
        <p:nvPicPr>
          <p:cNvPr id="2" name="Image 48" descr="Figure 2">
            <a:extLst>
              <a:ext uri="{FF2B5EF4-FFF2-40B4-BE49-F238E27FC236}">
                <a16:creationId xmlns:a16="http://schemas.microsoft.com/office/drawing/2014/main" id="{12C7D78A-0A8A-0C6F-24A0-1AA1E1F7ECDD}"/>
              </a:ext>
            </a:extLst>
          </p:cNvPr>
          <p:cNvPicPr>
            <a:picLocks/>
          </p:cNvPicPr>
          <p:nvPr/>
        </p:nvPicPr>
        <p:blipFill>
          <a:blip r:embed="rId2" cstate="print"/>
          <a:stretch>
            <a:fillRect/>
          </a:stretch>
        </p:blipFill>
        <p:spPr>
          <a:xfrm>
            <a:off x="1728016" y="1441512"/>
            <a:ext cx="8662944" cy="4885573"/>
          </a:xfrm>
          <a:prstGeom prst="rect">
            <a:avLst/>
          </a:prstGeom>
        </p:spPr>
      </p:pic>
      <p:sp>
        <p:nvSpPr>
          <p:cNvPr id="7" name="テキスト ボックス 6">
            <a:extLst>
              <a:ext uri="{FF2B5EF4-FFF2-40B4-BE49-F238E27FC236}">
                <a16:creationId xmlns:a16="http://schemas.microsoft.com/office/drawing/2014/main" id="{04F8F82C-7BB9-9221-9696-C361E635C016}"/>
              </a:ext>
            </a:extLst>
          </p:cNvPr>
          <p:cNvSpPr txBox="1"/>
          <p:nvPr/>
        </p:nvSpPr>
        <p:spPr>
          <a:xfrm>
            <a:off x="317501" y="700496"/>
            <a:ext cx="11730566" cy="830997"/>
          </a:xfrm>
          <a:prstGeom prst="rect">
            <a:avLst/>
          </a:prstGeom>
          <a:noFill/>
        </p:spPr>
        <p:txBody>
          <a:bodyPr wrap="square">
            <a:spAutoFit/>
          </a:bodyPr>
          <a:lstStyle/>
          <a:p>
            <a:r>
              <a:rPr lang="en-US" altLang="ja-JP" sz="1600" dirty="0">
                <a:solidFill>
                  <a:srgbClr val="231F20"/>
                </a:solidFill>
                <a:effectLst/>
                <a:latin typeface="BIZ UDPゴシック" panose="020B0400000000000000" pitchFamily="50" charset="-128"/>
                <a:ea typeface="BIZ UDPゴシック" panose="020B0400000000000000" pitchFamily="50" charset="-128"/>
              </a:rPr>
              <a:t>1</a:t>
            </a:r>
            <a:r>
              <a:rPr lang="ja-JP" altLang="ja-JP" sz="1600" dirty="0">
                <a:solidFill>
                  <a:srgbClr val="231F20"/>
                </a:solidFill>
                <a:effectLst/>
                <a:latin typeface="BIZ UDPゴシック" panose="020B0400000000000000" pitchFamily="50" charset="-128"/>
                <a:ea typeface="BIZ UDPゴシック" panose="020B0400000000000000" pitchFamily="50" charset="-128"/>
              </a:rPr>
              <a:t>機はウクライナの砲兵陣地に対する市外の偵察を行い、もう</a:t>
            </a:r>
            <a:r>
              <a:rPr lang="en-US" altLang="ja-JP" sz="1600" dirty="0">
                <a:solidFill>
                  <a:srgbClr val="231F20"/>
                </a:solidFill>
                <a:effectLst/>
                <a:latin typeface="BIZ UDPゴシック" panose="020B0400000000000000" pitchFamily="50" charset="-128"/>
                <a:ea typeface="BIZ UDPゴシック" panose="020B0400000000000000" pitchFamily="50" charset="-128"/>
              </a:rPr>
              <a:t>1</a:t>
            </a:r>
            <a:r>
              <a:rPr lang="ja-JP" altLang="ja-JP" sz="1600" dirty="0">
                <a:solidFill>
                  <a:srgbClr val="231F20"/>
                </a:solidFill>
                <a:effectLst/>
                <a:latin typeface="BIZ UDPゴシック" panose="020B0400000000000000" pitchFamily="50" charset="-128"/>
                <a:ea typeface="BIZ UDPゴシック" panose="020B0400000000000000" pitchFamily="50" charset="-128"/>
              </a:rPr>
              <a:t>機は予備兵を移動させる可能性のあるルートの監視を続け、</a:t>
            </a:r>
            <a:r>
              <a:rPr lang="en-US" altLang="ja-JP" sz="1600" dirty="0">
                <a:solidFill>
                  <a:srgbClr val="231F20"/>
                </a:solidFill>
                <a:effectLst/>
                <a:latin typeface="BIZ UDPゴシック" panose="020B0400000000000000" pitchFamily="50" charset="-128"/>
                <a:ea typeface="BIZ UDPゴシック" panose="020B0400000000000000" pitchFamily="50" charset="-128"/>
              </a:rPr>
              <a:t>3</a:t>
            </a:r>
            <a:r>
              <a:rPr lang="ja-JP" altLang="ja-JP" sz="1600" dirty="0">
                <a:solidFill>
                  <a:srgbClr val="231F20"/>
                </a:solidFill>
                <a:effectLst/>
                <a:latin typeface="BIZ UDPゴシック" panose="020B0400000000000000" pitchFamily="50" charset="-128"/>
                <a:ea typeface="BIZ UDPゴシック" panose="020B0400000000000000" pitchFamily="50" charset="-128"/>
              </a:rPr>
              <a:t>機目はウクライナの待ち伏せや射撃陣地を特定するために突撃グループに先行し、</a:t>
            </a:r>
            <a:r>
              <a:rPr lang="en-US" altLang="ja-JP" sz="1600" dirty="0">
                <a:solidFill>
                  <a:srgbClr val="231F20"/>
                </a:solidFill>
                <a:effectLst/>
                <a:latin typeface="BIZ UDPゴシック" panose="020B0400000000000000" pitchFamily="50" charset="-128"/>
                <a:ea typeface="BIZ UDPゴシック" panose="020B0400000000000000" pitchFamily="50" charset="-128"/>
              </a:rPr>
              <a:t>4</a:t>
            </a:r>
            <a:r>
              <a:rPr lang="ja-JP" altLang="ja-JP" sz="1600" dirty="0">
                <a:solidFill>
                  <a:srgbClr val="231F20"/>
                </a:solidFill>
                <a:effectLst/>
                <a:latin typeface="BIZ UDPゴシック" panose="020B0400000000000000" pitchFamily="50" charset="-128"/>
                <a:ea typeface="BIZ UDPゴシック" panose="020B0400000000000000" pitchFamily="50" charset="-128"/>
              </a:rPr>
              <a:t>機目は突撃グループ自体の上空を飛行し、突撃グループ</a:t>
            </a:r>
            <a:r>
              <a:rPr lang="ja-JP" altLang="en-US" sz="1600" dirty="0">
                <a:solidFill>
                  <a:srgbClr val="231F20"/>
                </a:solidFill>
                <a:effectLst/>
                <a:latin typeface="BIZ UDPゴシック" panose="020B0400000000000000" pitchFamily="50" charset="-128"/>
                <a:ea typeface="BIZ UDPゴシック" panose="020B0400000000000000" pitchFamily="50" charset="-128"/>
              </a:rPr>
              <a:t>指揮官</a:t>
            </a:r>
            <a:r>
              <a:rPr lang="ja-JP" altLang="ja-JP" sz="1600" dirty="0">
                <a:solidFill>
                  <a:srgbClr val="231F20"/>
                </a:solidFill>
                <a:effectLst/>
                <a:latin typeface="BIZ UDPゴシック" panose="020B0400000000000000" pitchFamily="50" charset="-128"/>
                <a:ea typeface="BIZ UDPゴシック" panose="020B0400000000000000" pitchFamily="50" charset="-128"/>
              </a:rPr>
              <a:t>に戦術</a:t>
            </a:r>
            <a:r>
              <a:rPr lang="ja-JP" altLang="ja-JP" sz="1600" spc="200" dirty="0">
                <a:solidFill>
                  <a:srgbClr val="231F20"/>
                </a:solidFill>
                <a:effectLst/>
                <a:latin typeface="BIZ UDPゴシック" panose="020B0400000000000000" pitchFamily="50" charset="-128"/>
                <a:ea typeface="BIZ UDPゴシック" panose="020B0400000000000000" pitchFamily="50" charset="-128"/>
              </a:rPr>
              <a:t>状況を</a:t>
            </a:r>
            <a:r>
              <a:rPr lang="ja-JP" altLang="ja-JP" sz="1600" dirty="0">
                <a:solidFill>
                  <a:srgbClr val="231F20"/>
                </a:solidFill>
                <a:effectLst/>
                <a:latin typeface="BIZ UDPゴシック" panose="020B0400000000000000" pitchFamily="50" charset="-128"/>
                <a:ea typeface="BIZ UDPゴシック" panose="020B0400000000000000" pitchFamily="50" charset="-128"/>
              </a:rPr>
              <a:t>リアルタイムで</a:t>
            </a:r>
            <a:r>
              <a:rPr lang="ja-JP" altLang="en-US" sz="1600" dirty="0">
                <a:solidFill>
                  <a:srgbClr val="231F20"/>
                </a:solidFill>
                <a:latin typeface="BIZ UDPゴシック" panose="020B0400000000000000" pitchFamily="50" charset="-128"/>
                <a:ea typeface="BIZ UDPゴシック" panose="020B0400000000000000" pitchFamily="50" charset="-128"/>
              </a:rPr>
              <a:t>偵察・監視。</a:t>
            </a:r>
            <a:endParaRPr lang="ja-JP" altLang="en-US" sz="16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40569E6-B69C-6E02-56EF-A1B7DA9EE83F}"/>
              </a:ext>
            </a:extLst>
          </p:cNvPr>
          <p:cNvSpPr txBox="1"/>
          <p:nvPr/>
        </p:nvSpPr>
        <p:spPr>
          <a:xfrm>
            <a:off x="2207684" y="6327085"/>
            <a:ext cx="6335067" cy="246221"/>
          </a:xfrm>
          <a:prstGeom prst="rect">
            <a:avLst/>
          </a:prstGeom>
          <a:noFill/>
        </p:spPr>
        <p:txBody>
          <a:bodyPr wrap="square" rtlCol="0">
            <a:spAutoFit/>
          </a:bodyPr>
          <a:lstStyle/>
          <a:p>
            <a:pPr marL="971550" algn="ctr"/>
            <a:r>
              <a:rPr kumimoji="1" lang="ja-JP" altLang="en-US" sz="1000" dirty="0">
                <a:latin typeface="BIZ UDPゴシック" panose="020B0400000000000000" pitchFamily="50" charset="-128"/>
                <a:ea typeface="BIZ UDPゴシック" panose="020B0400000000000000" pitchFamily="50" charset="-128"/>
              </a:rPr>
              <a:t>出所：ウクライナ参謀本部 「</a:t>
            </a:r>
            <a:r>
              <a:rPr lang="ja-JP" altLang="ja-JP" sz="1000" dirty="0">
                <a:solidFill>
                  <a:srgbClr val="43453C"/>
                </a:solidFill>
                <a:effectLst/>
                <a:latin typeface="BIZ UDPゴシック" panose="020B0400000000000000" pitchFamily="50" charset="-128"/>
                <a:ea typeface="BIZ UDPゴシック" panose="020B0400000000000000" pitchFamily="50" charset="-128"/>
              </a:rPr>
              <a:t>ロシア砲兵ドクトリンの発展概要</a:t>
            </a:r>
            <a:r>
              <a:rPr lang="ja-JP" altLang="en-US" sz="1000" dirty="0">
                <a:solidFill>
                  <a:srgbClr val="43453C"/>
                </a:solidFill>
                <a:effectLst/>
                <a:latin typeface="BIZ UDPゴシック" panose="020B0400000000000000" pitchFamily="50" charset="-128"/>
                <a:ea typeface="BIZ UDPゴシック" panose="020B0400000000000000" pitchFamily="50" charset="-128"/>
              </a:rPr>
              <a:t>」 </a:t>
            </a:r>
            <a:r>
              <a:rPr lang="en-US" altLang="ja-JP" sz="1000" dirty="0">
                <a:solidFill>
                  <a:srgbClr val="43453C"/>
                </a:solidFill>
                <a:latin typeface="BIZ UDPゴシック" panose="020B0400000000000000" pitchFamily="50" charset="-128"/>
                <a:ea typeface="BIZ UDPゴシック" panose="020B0400000000000000" pitchFamily="50" charset="-128"/>
              </a:rPr>
              <a:t>(</a:t>
            </a:r>
            <a:r>
              <a:rPr lang="en-US" altLang="ja-JP" sz="1000" spc="-10" dirty="0">
                <a:solidFill>
                  <a:srgbClr val="43453C"/>
                </a:solidFill>
                <a:effectLst/>
                <a:latin typeface="BIZ UDPゴシック" panose="020B0400000000000000" pitchFamily="50" charset="-128"/>
                <a:ea typeface="BIZ UDPゴシック" panose="020B0400000000000000" pitchFamily="50" charset="-128"/>
              </a:rPr>
              <a:t>2023</a:t>
            </a:r>
            <a:r>
              <a:rPr lang="ja-JP" altLang="en-US" sz="1000" spc="-10" dirty="0">
                <a:solidFill>
                  <a:srgbClr val="43453C"/>
                </a:solidFill>
                <a:effectLst/>
                <a:latin typeface="BIZ UDPゴシック" panose="020B0400000000000000" pitchFamily="50" charset="-128"/>
                <a:ea typeface="BIZ UDPゴシック" panose="020B0400000000000000" pitchFamily="50" charset="-128"/>
              </a:rPr>
              <a:t>年</a:t>
            </a:r>
            <a:r>
              <a:rPr lang="en-US" altLang="ja-JP" sz="1000" spc="-10" dirty="0">
                <a:solidFill>
                  <a:srgbClr val="43453C"/>
                </a:solidFill>
                <a:effectLst/>
                <a:latin typeface="BIZ UDPゴシック" panose="020B0400000000000000" pitchFamily="50" charset="-128"/>
                <a:ea typeface="BIZ UDPゴシック" panose="020B0400000000000000" pitchFamily="50" charset="-128"/>
              </a:rPr>
              <a:t>5</a:t>
            </a:r>
            <a:r>
              <a:rPr lang="ja-JP" altLang="en-US" sz="1000" spc="-10" dirty="0">
                <a:solidFill>
                  <a:srgbClr val="43453C"/>
                </a:solidFill>
                <a:effectLst/>
                <a:latin typeface="BIZ UDPゴシック" panose="020B0400000000000000" pitchFamily="50" charset="-128"/>
                <a:ea typeface="BIZ UDPゴシック" panose="020B0400000000000000" pitchFamily="50" charset="-128"/>
              </a:rPr>
              <a:t>月）</a:t>
            </a:r>
            <a:endParaRPr lang="ja-JP" altLang="ja-JP" sz="1000" dirty="0">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999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FPV</a:t>
            </a:r>
            <a:r>
              <a:rPr kumimoji="1" lang="ja-JP" altLang="en-US" sz="2400" dirty="0">
                <a:latin typeface="BIZ UDPゴシック" panose="020B0400000000000000" pitchFamily="50" charset="-128"/>
                <a:ea typeface="BIZ UDPゴシック" panose="020B0400000000000000" pitchFamily="50" charset="-128"/>
              </a:rPr>
              <a:t>（</a:t>
            </a:r>
            <a:r>
              <a:rPr kumimoji="1" lang="en-US" altLang="ja-JP" sz="2400" dirty="0">
                <a:latin typeface="BIZ UDPゴシック" panose="020B0400000000000000" pitchFamily="50" charset="-128"/>
                <a:ea typeface="BIZ UDPゴシック" panose="020B0400000000000000" pitchFamily="50" charset="-128"/>
              </a:rPr>
              <a:t>First Person View</a:t>
            </a:r>
            <a:r>
              <a:rPr kumimoji="1" lang="ja-JP" altLang="en-US" sz="2400" dirty="0">
                <a:latin typeface="BIZ UDPゴシック" panose="020B0400000000000000" pitchFamily="50" charset="-128"/>
                <a:ea typeface="BIZ UDPゴシック" panose="020B0400000000000000" pitchFamily="50" charset="-128"/>
              </a:rPr>
              <a:t>）</a:t>
            </a:r>
          </a:p>
        </p:txBody>
      </p:sp>
      <p:pic>
        <p:nvPicPr>
          <p:cNvPr id="8194" name="Picture 2" descr="Buy DJI FPV Drone Combo online in UAE - Tejar.com UAE">
            <a:extLst>
              <a:ext uri="{FF2B5EF4-FFF2-40B4-BE49-F238E27FC236}">
                <a16:creationId xmlns:a16="http://schemas.microsoft.com/office/drawing/2014/main" id="{E792CB8B-9E3A-BF55-AD47-5BDF71D1D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60" y="771252"/>
            <a:ext cx="451485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krainian FPV (first-person view) kamikaze drones armed with 85mm PG-7V ...">
            <a:extLst>
              <a:ext uri="{FF2B5EF4-FFF2-40B4-BE49-F238E27FC236}">
                <a16:creationId xmlns:a16="http://schemas.microsoft.com/office/drawing/2014/main" id="{20A2E010-C809-5D76-9046-D5BA73C0D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813" y="1089699"/>
            <a:ext cx="6591957" cy="53208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kraine Russian FPV drones">
            <a:extLst>
              <a:ext uri="{FF2B5EF4-FFF2-40B4-BE49-F238E27FC236}">
                <a16:creationId xmlns:a16="http://schemas.microsoft.com/office/drawing/2014/main" id="{42DC7BCF-7E18-41ED-B873-B11B13A3C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60" y="3520692"/>
            <a:ext cx="5279353" cy="292976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4C39CC4-D074-1D63-50EB-5256CC79C0D6}"/>
              </a:ext>
            </a:extLst>
          </p:cNvPr>
          <p:cNvSpPr txBox="1"/>
          <p:nvPr/>
        </p:nvSpPr>
        <p:spPr>
          <a:xfrm>
            <a:off x="898635" y="6450458"/>
            <a:ext cx="9701048" cy="253916"/>
          </a:xfrm>
          <a:prstGeom prst="rect">
            <a:avLst/>
          </a:prstGeom>
          <a:noFill/>
        </p:spPr>
        <p:txBody>
          <a:bodyPr wrap="square">
            <a:spAutoFit/>
          </a:bodyPr>
          <a:lstStyle/>
          <a:p>
            <a:pPr algn="ctr"/>
            <a:r>
              <a:rPr lang="en-US" altLang="ja-JP" sz="1050" dirty="0">
                <a:latin typeface="Amasis MT Pro Black" panose="02040A04050005020304" pitchFamily="18" charset="0"/>
              </a:rPr>
              <a:t>https://dronedj.com/2023/03/01/ukraine-reportedly-assembles-half-of-its-1000-fpv-drone-fleet-for-attacking-russian-targets-video/</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700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手作りドローン</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画像">
            <a:extLst>
              <a:ext uri="{FF2B5EF4-FFF2-40B4-BE49-F238E27FC236}">
                <a16:creationId xmlns:a16="http://schemas.microsoft.com/office/drawing/2014/main" id="{EE39E552-49FB-6203-9B36-ED728F7D4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00" y="1714489"/>
            <a:ext cx="6068519" cy="45513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4EFFF55-4D8A-22BC-0A39-FCB99A48DE0C}"/>
              </a:ext>
            </a:extLst>
          </p:cNvPr>
          <p:cNvSpPr txBox="1"/>
          <p:nvPr/>
        </p:nvSpPr>
        <p:spPr>
          <a:xfrm>
            <a:off x="10758" y="783619"/>
            <a:ext cx="6919020" cy="830997"/>
          </a:xfrm>
          <a:prstGeom prst="rect">
            <a:avLst/>
          </a:prstGeom>
          <a:noFill/>
        </p:spPr>
        <p:txBody>
          <a:bodyPr wrap="square">
            <a:spAutoFit/>
          </a:bodyPr>
          <a:lstStyle/>
          <a:p>
            <a:pPr algn="ct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ウクライナの第 </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72 </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機械化旅団に配備されている</a:t>
            </a:r>
            <a:r>
              <a:rPr lang="en-US" altLang="ja-JP" sz="2400" b="0" i="0" dirty="0">
                <a:solidFill>
                  <a:srgbClr val="0F1419"/>
                </a:solidFill>
                <a:effectLst/>
                <a:latin typeface="BIZ UDPゴシック" panose="020B0400000000000000" pitchFamily="50" charset="-128"/>
                <a:ea typeface="BIZ UDPゴシック" panose="020B0400000000000000" pitchFamily="50" charset="-128"/>
              </a:rPr>
              <a:t>UAV</a:t>
            </a:r>
            <a:r>
              <a:rPr lang="ja-JP" altLang="en-US" sz="2400" b="0" i="0" dirty="0">
                <a:solidFill>
                  <a:srgbClr val="0F1419"/>
                </a:solidFill>
                <a:effectLst/>
                <a:latin typeface="BIZ UDPゴシック" panose="020B0400000000000000" pitchFamily="50" charset="-128"/>
                <a:ea typeface="BIZ UDPゴシック" panose="020B0400000000000000" pitchFamily="50" charset="-128"/>
              </a:rPr>
              <a:t>徘徊弾薬。</a:t>
            </a:r>
            <a:endParaRPr lang="en-US" altLang="ja-JP" sz="2400" b="0" i="0" dirty="0">
              <a:solidFill>
                <a:srgbClr val="0F1419"/>
              </a:solidFill>
              <a:effectLst/>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736A310-8300-5DA4-4628-49E71C84C6E7}"/>
              </a:ext>
            </a:extLst>
          </p:cNvPr>
          <p:cNvSpPr txBox="1"/>
          <p:nvPr/>
        </p:nvSpPr>
        <p:spPr>
          <a:xfrm>
            <a:off x="0" y="5896546"/>
            <a:ext cx="5075846" cy="369332"/>
          </a:xfrm>
          <a:prstGeom prst="rect">
            <a:avLst/>
          </a:prstGeom>
          <a:noFill/>
        </p:spPr>
        <p:txBody>
          <a:bodyPr wrap="square">
            <a:spAutoFit/>
          </a:bodyPr>
          <a:lstStyle/>
          <a:p>
            <a:pPr algn="ctr"/>
            <a:r>
              <a:rPr lang="en-US" altLang="ja-JP" sz="1800" b="0" i="0" dirty="0">
                <a:solidFill>
                  <a:schemeClr val="bg1"/>
                </a:solidFill>
                <a:effectLst/>
                <a:latin typeface="BIZ UDPゴシック" panose="020B0400000000000000" pitchFamily="50" charset="-128"/>
                <a:ea typeface="BIZ UDPゴシック" panose="020B0400000000000000" pitchFamily="50" charset="-128"/>
              </a:rPr>
              <a:t>1kg RKG-3 </a:t>
            </a:r>
            <a:r>
              <a:rPr lang="ja-JP" altLang="en-US" sz="1800" b="0" i="0" dirty="0">
                <a:solidFill>
                  <a:schemeClr val="bg1"/>
                </a:solidFill>
                <a:effectLst/>
                <a:latin typeface="BIZ UDPゴシック" panose="020B0400000000000000" pitchFamily="50" charset="-128"/>
                <a:ea typeface="BIZ UDPゴシック" panose="020B0400000000000000" pitchFamily="50" charset="-128"/>
              </a:rPr>
              <a:t>型の対戦車榴弾弾を装備</a:t>
            </a:r>
            <a:endParaRPr lang="ja-JP" altLang="en-US" sz="18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E191F9B-F888-6AD6-D6F8-6209275D18B2}"/>
              </a:ext>
            </a:extLst>
          </p:cNvPr>
          <p:cNvSpPr txBox="1"/>
          <p:nvPr/>
        </p:nvSpPr>
        <p:spPr>
          <a:xfrm>
            <a:off x="2369370" y="6503170"/>
            <a:ext cx="6094206" cy="369332"/>
          </a:xfrm>
          <a:prstGeom prst="rect">
            <a:avLst/>
          </a:prstGeom>
          <a:noFill/>
        </p:spPr>
        <p:txBody>
          <a:bodyPr wrap="square">
            <a:spAutoFit/>
          </a:bodyPr>
          <a:lstStyle/>
          <a:p>
            <a:pPr algn="ctr"/>
            <a:r>
              <a:rPr lang="en-US" altLang="ja-JP" dirty="0">
                <a:latin typeface="Amasis MT Pro Medium" panose="02040604050005020304" pitchFamily="18" charset="0"/>
              </a:rPr>
              <a:t>https://twitter.com/Osinttechnical</a:t>
            </a:r>
            <a:endParaRPr lang="ja-JP" altLang="en-US" dirty="0">
              <a:latin typeface="Amasis MT Pro Medium" panose="02040604050005020304" pitchFamily="18" charset="0"/>
            </a:endParaRPr>
          </a:p>
        </p:txBody>
      </p:sp>
      <p:pic>
        <p:nvPicPr>
          <p:cNvPr id="2054" name="Picture 6" descr="画像">
            <a:extLst>
              <a:ext uri="{FF2B5EF4-FFF2-40B4-BE49-F238E27FC236}">
                <a16:creationId xmlns:a16="http://schemas.microsoft.com/office/drawing/2014/main" id="{34C3042B-736C-87EE-ADF8-5E89408DB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135" y="523220"/>
            <a:ext cx="3567972" cy="633478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82334AE-CC42-B382-76AF-9AFF7453244B}"/>
              </a:ext>
            </a:extLst>
          </p:cNvPr>
          <p:cNvSpPr txBox="1"/>
          <p:nvPr/>
        </p:nvSpPr>
        <p:spPr>
          <a:xfrm>
            <a:off x="7302971" y="5926905"/>
            <a:ext cx="3667442" cy="923330"/>
          </a:xfrm>
          <a:prstGeom prst="rect">
            <a:avLst/>
          </a:prstGeom>
          <a:noFill/>
        </p:spPr>
        <p:txBody>
          <a:bodyPr wrap="square">
            <a:spAutoFit/>
          </a:bodyPr>
          <a:lstStyle/>
          <a:p>
            <a:r>
              <a:rPr lang="ja-JP" altLang="en-US" b="0" i="0" dirty="0">
                <a:solidFill>
                  <a:schemeClr val="bg1"/>
                </a:solidFill>
                <a:effectLst/>
                <a:latin typeface="BIZ UDPゴシック" panose="020B0400000000000000" pitchFamily="50" charset="-128"/>
                <a:ea typeface="BIZ UDPゴシック" panose="020B0400000000000000" pitchFamily="50" charset="-128"/>
              </a:rPr>
              <a:t>ウクライナの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AHS Krab SPG</a:t>
            </a:r>
            <a:r>
              <a:rPr lang="ja-JP" altLang="en-US" b="0" i="0" dirty="0">
                <a:solidFill>
                  <a:schemeClr val="bg1"/>
                </a:solidFill>
                <a:effectLst/>
                <a:latin typeface="BIZ UDPゴシック" panose="020B0400000000000000" pitchFamily="50" charset="-128"/>
                <a:ea typeface="BIZ UDPゴシック" panose="020B0400000000000000" pitchFamily="50" charset="-128"/>
              </a:rPr>
              <a:t>のドローン防止ネットに引っかかったロシアの</a:t>
            </a:r>
            <a:r>
              <a:rPr lang="en-US" altLang="ja-JP" b="0" i="0" dirty="0">
                <a:solidFill>
                  <a:schemeClr val="bg1"/>
                </a:solidFill>
                <a:effectLst/>
                <a:latin typeface="BIZ UDPゴシック" panose="020B0400000000000000" pitchFamily="50" charset="-128"/>
                <a:ea typeface="BIZ UDPゴシック" panose="020B0400000000000000" pitchFamily="50" charset="-128"/>
              </a:rPr>
              <a:t>ZALA Lancet</a:t>
            </a:r>
            <a:r>
              <a:rPr lang="ja-JP" altLang="en-US" b="0" i="0" dirty="0">
                <a:solidFill>
                  <a:schemeClr val="bg1"/>
                </a:solidFill>
                <a:effectLst/>
                <a:latin typeface="BIZ UDPゴシック" panose="020B0400000000000000" pitchFamily="50" charset="-128"/>
                <a:ea typeface="BIZ UDPゴシック" panose="020B0400000000000000" pitchFamily="50" charset="-128"/>
              </a:rPr>
              <a:t>徘徊</a:t>
            </a:r>
            <a:r>
              <a:rPr lang="en-US" altLang="ja-JP" b="0" i="0" dirty="0">
                <a:solidFill>
                  <a:schemeClr val="bg1"/>
                </a:solidFill>
                <a:effectLst/>
                <a:latin typeface="BIZ UDPゴシック" panose="020B0400000000000000" pitchFamily="50" charset="-128"/>
                <a:ea typeface="BIZ UDPゴシック" panose="020B0400000000000000" pitchFamily="50" charset="-128"/>
              </a:rPr>
              <a:t>UAV</a:t>
            </a:r>
            <a:r>
              <a:rPr lang="ja-JP" altLang="en-US" b="0" i="0" dirty="0">
                <a:solidFill>
                  <a:schemeClr val="bg1"/>
                </a:solidFill>
                <a:effectLst/>
                <a:latin typeface="BIZ UDPゴシック" panose="020B0400000000000000" pitchFamily="50" charset="-128"/>
                <a:ea typeface="BIZ UDPゴシック" panose="020B0400000000000000" pitchFamily="50" charset="-128"/>
              </a:rPr>
              <a:t>。</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32300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3074" name="Picture 2" descr="Small grenades await attachment to drones at a Ukrainian Army position near the frontline with Russian troops on February 18, 2023.">
            <a:extLst>
              <a:ext uri="{FF2B5EF4-FFF2-40B4-BE49-F238E27FC236}">
                <a16:creationId xmlns:a16="http://schemas.microsoft.com/office/drawing/2014/main" id="{D1AA7495-4DD8-9B3C-3388-207C2149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13AC013-DD9C-C36F-2A69-B45ADE41248E}"/>
              </a:ext>
            </a:extLst>
          </p:cNvPr>
          <p:cNvSpPr txBox="1"/>
          <p:nvPr/>
        </p:nvSpPr>
        <p:spPr>
          <a:xfrm>
            <a:off x="384123" y="723522"/>
            <a:ext cx="4952375" cy="646331"/>
          </a:xfrm>
          <a:prstGeom prst="rect">
            <a:avLst/>
          </a:prstGeom>
          <a:noFill/>
        </p:spPr>
        <p:txBody>
          <a:bodyPr wrap="square">
            <a:spAutoFit/>
          </a:bodyPr>
          <a:lstStyle/>
          <a:p>
            <a:pPr algn="l" fontAlgn="base"/>
            <a:r>
              <a:rPr lang="en-US" altLang="ja-JP" b="0" i="0" dirty="0">
                <a:effectLst/>
                <a:latin typeface="MiloTE"/>
              </a:rPr>
              <a:t>Ukraine’s latest weapons in its war with Russia: 3D-printed bombs</a:t>
            </a:r>
          </a:p>
        </p:txBody>
      </p:sp>
      <p:sp>
        <p:nvSpPr>
          <p:cNvPr id="8" name="テキスト ボックス 7">
            <a:extLst>
              <a:ext uri="{FF2B5EF4-FFF2-40B4-BE49-F238E27FC236}">
                <a16:creationId xmlns:a16="http://schemas.microsoft.com/office/drawing/2014/main" id="{49DB4BB6-C3E5-697F-3BDB-625C91BB6FAC}"/>
              </a:ext>
            </a:extLst>
          </p:cNvPr>
          <p:cNvSpPr txBox="1"/>
          <p:nvPr/>
        </p:nvSpPr>
        <p:spPr>
          <a:xfrm>
            <a:off x="194871" y="5561173"/>
            <a:ext cx="6880486" cy="415498"/>
          </a:xfrm>
          <a:prstGeom prst="rect">
            <a:avLst/>
          </a:prstGeom>
          <a:noFill/>
        </p:spPr>
        <p:txBody>
          <a:bodyPr wrap="square">
            <a:spAutoFit/>
          </a:bodyPr>
          <a:lstStyle/>
          <a:p>
            <a:r>
              <a:rPr lang="en-US" altLang="ja-JP" sz="1050" dirty="0">
                <a:latin typeface="Amasis MT Pro Black" panose="02040A04050005020304" pitchFamily="18" charset="0"/>
                <a:ea typeface="UD デジタル 教科書体 NK-B" panose="02020700000000000000" pitchFamily="18" charset="-128"/>
              </a:rPr>
              <a:t>https://www.economist.com/science-and-technology/2023/08/01/ukraines-latest-weapons-in-its-war-with-russia-3d-printed-bombs</a:t>
            </a:r>
            <a:endParaRPr lang="ja-JP" altLang="en-US" sz="1050" dirty="0">
              <a:latin typeface="Amasis MT Pro Black" panose="02040A04050005020304" pitchFamily="18" charset="0"/>
              <a:ea typeface="UD デジタル 教科書体 NK-B" panose="02020700000000000000" pitchFamily="18" charset="-128"/>
            </a:endParaRPr>
          </a:p>
        </p:txBody>
      </p:sp>
      <p:pic>
        <p:nvPicPr>
          <p:cNvPr id="3078" name="Picture 6" descr="Ukrainian forces are disassembling controversial cluster munition artillery shells to repurpose their submunitions as weapons for drones.">
            <a:extLst>
              <a:ext uri="{FF2B5EF4-FFF2-40B4-BE49-F238E27FC236}">
                <a16:creationId xmlns:a16="http://schemas.microsoft.com/office/drawing/2014/main" id="{A03A211C-2866-DD31-230A-55675001D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05"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C58C72B-F963-5BDD-58A8-BC4FAFB747B5}"/>
              </a:ext>
            </a:extLst>
          </p:cNvPr>
          <p:cNvSpPr txBox="1"/>
          <p:nvPr/>
        </p:nvSpPr>
        <p:spPr>
          <a:xfrm>
            <a:off x="7007901" y="736667"/>
            <a:ext cx="4442710" cy="646331"/>
          </a:xfrm>
          <a:prstGeom prst="rect">
            <a:avLst/>
          </a:prstGeom>
          <a:noFill/>
        </p:spPr>
        <p:txBody>
          <a:bodyPr wrap="square">
            <a:spAutoFit/>
          </a:bodyPr>
          <a:lstStyle/>
          <a:p>
            <a:pPr algn="ctr"/>
            <a:r>
              <a:rPr lang="en-US" altLang="ja-JP" b="0" i="0" dirty="0">
                <a:effectLst/>
                <a:latin typeface="-apple-system"/>
              </a:rPr>
              <a:t>Ukrainians Are Cutting Open U.S. Cluster Shells To Make Drone Munitions</a:t>
            </a:r>
          </a:p>
        </p:txBody>
      </p:sp>
      <p:sp>
        <p:nvSpPr>
          <p:cNvPr id="16" name="テキスト ボックス 15">
            <a:extLst>
              <a:ext uri="{FF2B5EF4-FFF2-40B4-BE49-F238E27FC236}">
                <a16:creationId xmlns:a16="http://schemas.microsoft.com/office/drawing/2014/main" id="{4C8FE8BE-6464-71FA-A7F5-653486F3C9F1}"/>
              </a:ext>
            </a:extLst>
          </p:cNvPr>
          <p:cNvSpPr txBox="1"/>
          <p:nvPr/>
        </p:nvSpPr>
        <p:spPr>
          <a:xfrm>
            <a:off x="6176884" y="5092406"/>
            <a:ext cx="6104744" cy="523220"/>
          </a:xfrm>
          <a:prstGeom prst="rect">
            <a:avLst/>
          </a:prstGeom>
          <a:noFill/>
        </p:spPr>
        <p:txBody>
          <a:bodyPr wrap="square">
            <a:spAutoFit/>
          </a:bodyPr>
          <a:lstStyle/>
          <a:p>
            <a:r>
              <a:rPr lang="ja-JP" altLang="en-US" sz="1400" dirty="0"/>
              <a:t>動画アドレス：</a:t>
            </a:r>
            <a:endParaRPr lang="en-US" altLang="ja-JP" sz="1400" dirty="0"/>
          </a:p>
          <a:p>
            <a:r>
              <a:rPr lang="en-US" altLang="ja-JP" sz="1400" dirty="0"/>
              <a:t>https://twitter.com/i/status/1694455831566172455</a:t>
            </a:r>
            <a:endParaRPr lang="ja-JP" altLang="en-US" sz="1400" dirty="0"/>
          </a:p>
        </p:txBody>
      </p:sp>
    </p:spTree>
    <p:extLst>
      <p:ext uri="{BB962C8B-B14F-4D97-AF65-F5344CB8AC3E}">
        <p14:creationId xmlns:p14="http://schemas.microsoft.com/office/powerpoint/2010/main" val="381813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tealth Spy Drone RQ-170 Sentinel Spotted With new Upgrades : FUTURE ...">
            <a:extLst>
              <a:ext uri="{FF2B5EF4-FFF2-40B4-BE49-F238E27FC236}">
                <a16:creationId xmlns:a16="http://schemas.microsoft.com/office/drawing/2014/main" id="{00ABAA79-3CF1-4F63-9367-3FDDB53AA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12192000" cy="624681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2A99942-DC8E-470B-9C11-BFC1853E560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イランが米ステルス・ドローンを無傷で捕獲～ロシアの電子戦部隊介在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00EB5031-1B0E-4CB5-9C7B-4F3BAED04858}"/>
              </a:ext>
            </a:extLst>
          </p:cNvPr>
          <p:cNvSpPr txBox="1"/>
          <p:nvPr/>
        </p:nvSpPr>
        <p:spPr>
          <a:xfrm rot="20469971">
            <a:off x="476248" y="4334946"/>
            <a:ext cx="2695575" cy="400110"/>
          </a:xfrm>
          <a:prstGeom prst="rect">
            <a:avLst/>
          </a:prstGeom>
          <a:noFill/>
        </p:spPr>
        <p:txBody>
          <a:bodyPr wrap="square">
            <a:spAutoFit/>
          </a:bodyPr>
          <a:lstStyle/>
          <a:p>
            <a:r>
              <a:rPr lang="en-US" altLang="ja-JP" sz="2000" dirty="0">
                <a:solidFill>
                  <a:schemeClr val="bg1"/>
                </a:solidFill>
                <a:latin typeface="UD デジタル 教科書体 NK-B" panose="02020700000000000000" pitchFamily="18" charset="-128"/>
                <a:ea typeface="UD デジタル 教科書体 NK-B" panose="02020700000000000000" pitchFamily="18" charset="-128"/>
              </a:rPr>
              <a:t>RQ-170 Sentinel</a:t>
            </a:r>
            <a:endParaRPr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0119A74D-1534-4BC9-89C2-C7AA058D1810}"/>
              </a:ext>
            </a:extLst>
          </p:cNvPr>
          <p:cNvSpPr txBox="1"/>
          <p:nvPr/>
        </p:nvSpPr>
        <p:spPr>
          <a:xfrm>
            <a:off x="1819275" y="6305392"/>
            <a:ext cx="8553450" cy="246221"/>
          </a:xfrm>
          <a:prstGeom prst="rect">
            <a:avLst/>
          </a:prstGeom>
          <a:noFill/>
        </p:spPr>
        <p:txBody>
          <a:bodyPr wrap="square">
            <a:spAutoFit/>
          </a:bodyPr>
          <a:lstStyle/>
          <a:p>
            <a:r>
              <a:rPr lang="ja-JP" altLang="en-US" sz="1000" dirty="0">
                <a:solidFill>
                  <a:schemeClr val="bg1"/>
                </a:solidFill>
                <a:latin typeface="UD デジタル 教科書体 NK-B" panose="02020700000000000000" pitchFamily="18" charset="-128"/>
                <a:ea typeface="UD デジタル 教科書体 NK-B" panose="02020700000000000000" pitchFamily="18" charset="-128"/>
              </a:rPr>
              <a:t>出所：</a:t>
            </a:r>
            <a:r>
              <a:rPr lang="en-US" altLang="ja-JP" sz="1000" dirty="0">
                <a:solidFill>
                  <a:schemeClr val="bg1"/>
                </a:solidFill>
                <a:latin typeface="UD デジタル 教科書体 NK-B" panose="02020700000000000000" pitchFamily="18" charset="-128"/>
                <a:ea typeface="UD デジタル 教科書体 NK-B" panose="02020700000000000000" pitchFamily="18" charset="-128"/>
              </a:rPr>
              <a:t>https://www.defenseromania.ro/federa-ia-rusa-va-produce-inca-trei-drone-grele-s-70-okhotnik_605713.html</a:t>
            </a:r>
            <a:endParaRPr lang="ja-JP" altLang="en-US" sz="1000" dirty="0">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44194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クラスタ爆弾を解体してドローン用小型爆弾</a:t>
            </a:r>
          </a:p>
        </p:txBody>
      </p:sp>
      <p:pic>
        <p:nvPicPr>
          <p:cNvPr id="4098" name="Picture 2" descr="A graphic offering a general breakdown of the 155mm M483A1 DPICM shell. &lt;em&gt;via GlobalSecurity.org&lt;/em&gt;">
            <a:extLst>
              <a:ext uri="{FF2B5EF4-FFF2-40B4-BE49-F238E27FC236}">
                <a16:creationId xmlns:a16="http://schemas.microsoft.com/office/drawing/2014/main" id="{74B53CB2-160E-F564-5519-BE52D51B7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7" y="1121701"/>
            <a:ext cx="6858919" cy="5144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 capture showing M42/M46 submunitions loaded onto a drone. The temporary safety tab used in this conversion process is being removed from the one on the right, but is still visible in place on the one on the left. &lt;em&gt;capture via Twitter&lt;/em&gt;">
            <a:extLst>
              <a:ext uri="{FF2B5EF4-FFF2-40B4-BE49-F238E27FC236}">
                <a16:creationId xmlns:a16="http://schemas.microsoft.com/office/drawing/2014/main" id="{0CA299A0-8C95-6740-4229-8B1E6FAF7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38" y="1121701"/>
            <a:ext cx="4771474" cy="51441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351730E-E022-A4FA-68EB-2FB05CEF802E}"/>
              </a:ext>
            </a:extLst>
          </p:cNvPr>
          <p:cNvSpPr txBox="1"/>
          <p:nvPr/>
        </p:nvSpPr>
        <p:spPr>
          <a:xfrm>
            <a:off x="284288" y="6257835"/>
            <a:ext cx="11797783" cy="276999"/>
          </a:xfrm>
          <a:prstGeom prst="rect">
            <a:avLst/>
          </a:prstGeom>
          <a:noFill/>
        </p:spPr>
        <p:txBody>
          <a:bodyPr wrap="square">
            <a:spAutoFit/>
          </a:bodyPr>
          <a:lstStyle/>
          <a:p>
            <a:pPr algn="ctr"/>
            <a:r>
              <a:rPr lang="en-US" altLang="ja-JP" sz="1200" dirty="0">
                <a:latin typeface="Amasis MT Pro Black" panose="02040A04050005020304" pitchFamily="18" charset="0"/>
              </a:rPr>
              <a:t>https://www.thedrive.com/the-war-zone/ukrainians-are-cutting-open-u-s-cluster-shells-to-make-drone-munitions</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387802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バルーンデコイ</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6" name="Picture 2" descr="Large 230314 decoy 01">
            <a:extLst>
              <a:ext uri="{FF2B5EF4-FFF2-40B4-BE49-F238E27FC236}">
                <a16:creationId xmlns:a16="http://schemas.microsoft.com/office/drawing/2014/main" id="{44A8088D-21A5-C4A2-B6BF-1AC051D8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 y="1589791"/>
            <a:ext cx="6040138" cy="40267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バルーンデコイ」、ウクライナ侵攻で特需 チェコ 写真13枚 国際ニュース：AFPBB News">
            <a:extLst>
              <a:ext uri="{FF2B5EF4-FFF2-40B4-BE49-F238E27FC236}">
                <a16:creationId xmlns:a16="http://schemas.microsoft.com/office/drawing/2014/main" id="{169AC014-E36D-FE9F-7161-9EB05C6C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855" y="1589792"/>
            <a:ext cx="6037118" cy="402675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9340194-45FC-F796-3D6E-9B97F540FCC4}"/>
              </a:ext>
            </a:extLst>
          </p:cNvPr>
          <p:cNvSpPr txBox="1"/>
          <p:nvPr/>
        </p:nvSpPr>
        <p:spPr>
          <a:xfrm>
            <a:off x="525780" y="902970"/>
            <a:ext cx="10961370"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ドローンの物体認識・敵味方認識の精密化が必要。</a:t>
            </a:r>
          </a:p>
        </p:txBody>
      </p:sp>
    </p:spTree>
    <p:extLst>
      <p:ext uri="{BB962C8B-B14F-4D97-AF65-F5344CB8AC3E}">
        <p14:creationId xmlns:p14="http://schemas.microsoft.com/office/powerpoint/2010/main" val="478064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240415" y="584322"/>
            <a:ext cx="11638146" cy="923330"/>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ロシア軍は、極超音速ミサイルや高精度兵器による攻撃を行っている。攻撃ターゲットは、ウクライナ軍高級将校、情報総局幹部、特殊部隊作戦司令部、外人傭兵宿舎のホテルや軍施設であり、多数の</a:t>
            </a:r>
            <a:r>
              <a:rPr lang="en-US" altLang="ja-JP" b="0" i="0" dirty="0">
                <a:effectLst/>
                <a:latin typeface="Meiryo" panose="020B0604030504040204" pitchFamily="50" charset="-128"/>
                <a:ea typeface="Meiryo" panose="020B0604030504040204" pitchFamily="50" charset="-128"/>
              </a:rPr>
              <a:t>NATO</a:t>
            </a:r>
            <a:r>
              <a:rPr lang="ja-JP" altLang="en-US" b="0" i="0" dirty="0">
                <a:effectLst/>
                <a:latin typeface="Meiryo" panose="020B0604030504040204" pitchFamily="50" charset="-128"/>
                <a:ea typeface="Meiryo" panose="020B0604030504040204" pitchFamily="50" charset="-128"/>
              </a:rPr>
              <a:t>軍将校など死傷者を出している。</a:t>
            </a:r>
            <a:endParaRPr lang="ja-JP" altLang="en-US" dirty="0"/>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6351"/>
            <a:ext cx="5520551" cy="401494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EAB94C39-FCD5-F93C-A02C-E23F5E9FFE0B}"/>
              </a:ext>
            </a:extLst>
          </p:cNvPr>
          <p:cNvSpPr txBox="1"/>
          <p:nvPr/>
        </p:nvSpPr>
        <p:spPr>
          <a:xfrm>
            <a:off x="655727" y="1537795"/>
            <a:ext cx="10807522" cy="646331"/>
          </a:xfrm>
          <a:prstGeom prst="rect">
            <a:avLst/>
          </a:prstGeom>
          <a:noFill/>
        </p:spPr>
        <p:txBody>
          <a:bodyPr wrap="square">
            <a:spAutoFit/>
          </a:bodyPr>
          <a:lstStyle/>
          <a:p>
            <a:r>
              <a:rPr lang="ja-JP" altLang="en-US" sz="1200" b="0" i="0" dirty="0">
                <a:solidFill>
                  <a:srgbClr val="C00000"/>
                </a:solidFill>
                <a:effectLst/>
                <a:latin typeface="Meiryo" panose="020B0604030504040204" pitchFamily="50" charset="-128"/>
                <a:ea typeface="Meiryo" panose="020B0604030504040204" pitchFamily="50" charset="-128"/>
              </a:rPr>
              <a:t>ロシアのミサイル攻撃では、ウクライナ情報総局の本部もターゲットとなった。攻撃を受けた、将にその時、バルト三国とポーランドからのウクライナ国軍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の将校の会議が開かれていた。ウクライナ軍将官、ウクライナ情報総局幹部、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軍幹部将校（米軍、英軍、ドイツ軍、フランス軍、ポーランド軍など）、米軍特殊部隊、英特殊部隊（</a:t>
            </a:r>
            <a:r>
              <a:rPr lang="en-US" altLang="ja-JP" sz="1200" b="0" i="0" dirty="0">
                <a:solidFill>
                  <a:srgbClr val="C00000"/>
                </a:solidFill>
                <a:effectLst/>
                <a:latin typeface="Meiryo" panose="020B0604030504040204" pitchFamily="50" charset="-128"/>
                <a:ea typeface="Meiryo" panose="020B0604030504040204" pitchFamily="50" charset="-128"/>
              </a:rPr>
              <a:t>SAS22</a:t>
            </a:r>
            <a:r>
              <a:rPr lang="ja-JP" altLang="en-US" sz="1200" b="0" i="0" dirty="0">
                <a:solidFill>
                  <a:srgbClr val="C00000"/>
                </a:solidFill>
                <a:effectLst/>
                <a:latin typeface="Meiryo" panose="020B0604030504040204" pitchFamily="50" charset="-128"/>
                <a:ea typeface="Meiryo" panose="020B0604030504040204" pitchFamily="50" charset="-128"/>
              </a:rPr>
              <a:t>連隊、</a:t>
            </a:r>
            <a:r>
              <a:rPr lang="en-US" altLang="ja-JP" sz="1200" b="0" i="0" dirty="0">
                <a:solidFill>
                  <a:srgbClr val="C00000"/>
                </a:solidFill>
                <a:effectLst/>
                <a:latin typeface="Meiryo" panose="020B0604030504040204" pitchFamily="50" charset="-128"/>
                <a:ea typeface="Meiryo" panose="020B0604030504040204" pitchFamily="50" charset="-128"/>
              </a:rPr>
              <a:t>SBS</a:t>
            </a:r>
            <a:r>
              <a:rPr lang="ja-JP" altLang="en-US" sz="1200" dirty="0">
                <a:solidFill>
                  <a:srgbClr val="C00000"/>
                </a:solidFill>
                <a:latin typeface="Meiryo" panose="020B0604030504040204" pitchFamily="50" charset="-128"/>
                <a:ea typeface="Meiryo" panose="020B0604030504040204" pitchFamily="50" charset="-128"/>
              </a:rPr>
              <a:t>）などが会議に参画し、多数の死傷者を出した。</a:t>
            </a:r>
            <a:endParaRPr lang="ja-JP" altLang="en-US" sz="1200" dirty="0">
              <a:solidFill>
                <a:srgbClr val="C00000"/>
              </a:solidFill>
            </a:endParaRPr>
          </a:p>
        </p:txBody>
      </p:sp>
      <p:pic>
        <p:nvPicPr>
          <p:cNvPr id="2" name="Picture 2">
            <a:extLst>
              <a:ext uri="{FF2B5EF4-FFF2-40B4-BE49-F238E27FC236}">
                <a16:creationId xmlns:a16="http://schemas.microsoft.com/office/drawing/2014/main" id="{FB9DAA8C-6128-0EDD-8DEB-65B58B31D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9008" y="2220310"/>
            <a:ext cx="6543945" cy="402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04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ウクライナ軍指揮中枢へのミサイル攻撃：</a:t>
            </a: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軍兵士が救出活動</a:t>
            </a:r>
          </a:p>
        </p:txBody>
      </p:sp>
      <p:pic>
        <p:nvPicPr>
          <p:cNvPr id="4" name="Picture 4" descr="画像">
            <a:extLst>
              <a:ext uri="{FF2B5EF4-FFF2-40B4-BE49-F238E27FC236}">
                <a16:creationId xmlns:a16="http://schemas.microsoft.com/office/drawing/2014/main" id="{17A85399-2784-D35E-7A14-8410FBF3B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876" y="599132"/>
            <a:ext cx="5082702" cy="583823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61996C3-8F16-BF44-C2FD-22681A8232BB}"/>
              </a:ext>
            </a:extLst>
          </p:cNvPr>
          <p:cNvSpPr txBox="1"/>
          <p:nvPr/>
        </p:nvSpPr>
        <p:spPr>
          <a:xfrm>
            <a:off x="3098969" y="599132"/>
            <a:ext cx="3756003" cy="261610"/>
          </a:xfrm>
          <a:prstGeom prst="rect">
            <a:avLst/>
          </a:prstGeom>
          <a:noFill/>
        </p:spPr>
        <p:txBody>
          <a:bodyPr wrap="square">
            <a:spAutoFit/>
          </a:bodyPr>
          <a:lstStyle/>
          <a:p>
            <a:pPr algn="ctr" rtl="0"/>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午後 </a:t>
            </a:r>
            <a:r>
              <a:rPr lang="en-US" altLang="ja-JP"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2 </a:t>
            </a:r>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時 </a:t>
            </a:r>
            <a:r>
              <a:rPr lang="en-US" altLang="ja-JP"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50 </a:t>
            </a:r>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分 </a:t>
            </a:r>
            <a:r>
              <a:rPr lang="en-US" altLang="ja-JP"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 2023 </a:t>
            </a:r>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年 </a:t>
            </a:r>
            <a:r>
              <a:rPr lang="en-US" altLang="ja-JP"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6 </a:t>
            </a:r>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月 </a:t>
            </a:r>
            <a:r>
              <a:rPr lang="en-US" altLang="ja-JP"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30 </a:t>
            </a:r>
            <a:r>
              <a:rPr lang="ja-JP" altLang="en-US" sz="1100" b="1" i="0" dirty="0">
                <a:solidFill>
                  <a:schemeClr val="bg1"/>
                </a:solidFill>
                <a:effectLst/>
                <a:latin typeface="BIZ UDPゴシック" panose="020B0400000000000000" pitchFamily="50" charset="-128"/>
                <a:ea typeface="BIZ UDPゴシック" panose="020B0400000000000000" pitchFamily="50" charset="-128"/>
                <a:hlinkClick r:id="rId4">
                  <a:extLst>
                    <a:ext uri="{A12FA001-AC4F-418D-AE19-62706E023703}">
                      <ahyp:hlinkClr xmlns:ahyp="http://schemas.microsoft.com/office/drawing/2018/hyperlinkcolor" val="tx"/>
                    </a:ext>
                  </a:extLst>
                </a:hlinkClick>
              </a:rPr>
              <a:t>日</a:t>
            </a:r>
            <a:endParaRPr lang="ja-JP" altLang="en-US" sz="1100" b="1" i="0" dirty="0">
              <a:solidFill>
                <a:schemeClr val="bg1"/>
              </a:solidFill>
              <a:effectLst/>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BE08908-DCE0-3A1C-1BC9-D5FFB3995D66}"/>
              </a:ext>
            </a:extLst>
          </p:cNvPr>
          <p:cNvSpPr txBox="1"/>
          <p:nvPr/>
        </p:nvSpPr>
        <p:spPr>
          <a:xfrm rot="20595385">
            <a:off x="6318543" y="5658007"/>
            <a:ext cx="2137905" cy="430887"/>
          </a:xfrm>
          <a:prstGeom prst="rect">
            <a:avLst/>
          </a:prstGeom>
          <a:solidFill>
            <a:schemeClr val="bg1"/>
          </a:solidFill>
        </p:spPr>
        <p:txBody>
          <a:bodyPr wrap="square">
            <a:spAutoFit/>
          </a:bodyPr>
          <a:lstStyle/>
          <a:p>
            <a:pPr algn="ctr"/>
            <a:r>
              <a:rPr lang="ja-JP" altLang="en-US" sz="1100" b="0" i="0" dirty="0">
                <a:solidFill>
                  <a:srgbClr val="0F1419"/>
                </a:solidFill>
                <a:effectLst/>
                <a:latin typeface="BIZ UDPゴシック" panose="020B0400000000000000" pitchFamily="50" charset="-128"/>
                <a:ea typeface="BIZ UDPゴシック" panose="020B0400000000000000" pitchFamily="50" charset="-128"/>
              </a:rPr>
              <a:t>在日米軍</a:t>
            </a:r>
            <a:endParaRPr lang="en-US" altLang="ja-JP" sz="1100" b="0" i="0" dirty="0">
              <a:solidFill>
                <a:srgbClr val="0F1419"/>
              </a:solidFill>
              <a:effectLst/>
              <a:latin typeface="BIZ UDPゴシック" panose="020B0400000000000000" pitchFamily="50" charset="-128"/>
              <a:ea typeface="BIZ UDPゴシック" panose="020B0400000000000000" pitchFamily="50" charset="-128"/>
            </a:endParaRPr>
          </a:p>
          <a:p>
            <a:pPr algn="ctr"/>
            <a:r>
              <a:rPr lang="ja-JP" altLang="en-US" sz="1100" b="0" i="0" dirty="0">
                <a:solidFill>
                  <a:srgbClr val="0F1419"/>
                </a:solidFill>
                <a:effectLst/>
                <a:latin typeface="BIZ UDPゴシック" panose="020B0400000000000000" pitchFamily="50" charset="-128"/>
                <a:ea typeface="BIZ UDPゴシック" panose="020B0400000000000000" pitchFamily="50" charset="-128"/>
              </a:rPr>
              <a:t>第</a:t>
            </a:r>
            <a:r>
              <a:rPr lang="en-US" altLang="ja-JP" sz="1100" b="0" i="0" dirty="0">
                <a:solidFill>
                  <a:srgbClr val="0F1419"/>
                </a:solidFill>
                <a:effectLst/>
                <a:latin typeface="BIZ UDPゴシック" panose="020B0400000000000000" pitchFamily="50" charset="-128"/>
                <a:ea typeface="BIZ UDPゴシック" panose="020B0400000000000000" pitchFamily="50" charset="-128"/>
              </a:rPr>
              <a:t>1</a:t>
            </a:r>
            <a:r>
              <a:rPr lang="ja-JP" altLang="en-US" sz="1100" b="0" i="0" dirty="0">
                <a:solidFill>
                  <a:srgbClr val="0F1419"/>
                </a:solidFill>
                <a:effectLst/>
                <a:latin typeface="BIZ UDPゴシック" panose="020B0400000000000000" pitchFamily="50" charset="-128"/>
                <a:ea typeface="BIZ UDPゴシック" panose="020B0400000000000000" pitchFamily="50" charset="-128"/>
              </a:rPr>
              <a:t>防空連隊第</a:t>
            </a:r>
            <a:r>
              <a:rPr lang="en-US" altLang="ja-JP" sz="1100" b="0" i="0" dirty="0">
                <a:solidFill>
                  <a:srgbClr val="0F1419"/>
                </a:solidFill>
                <a:effectLst/>
                <a:latin typeface="BIZ UDPゴシック" panose="020B0400000000000000" pitchFamily="50" charset="-128"/>
                <a:ea typeface="BIZ UDPゴシック" panose="020B0400000000000000" pitchFamily="50" charset="-128"/>
              </a:rPr>
              <a:t>1</a:t>
            </a:r>
            <a:r>
              <a:rPr lang="ja-JP" altLang="en-US" sz="1100" b="0" i="0" dirty="0">
                <a:solidFill>
                  <a:srgbClr val="0F1419"/>
                </a:solidFill>
                <a:effectLst/>
                <a:latin typeface="BIZ UDPゴシック" panose="020B0400000000000000" pitchFamily="50" charset="-128"/>
                <a:ea typeface="BIZ UDPゴシック" panose="020B0400000000000000" pitchFamily="50" charset="-128"/>
              </a:rPr>
              <a:t>大隊</a:t>
            </a:r>
            <a:r>
              <a:rPr lang="ja-JP" altLang="en-US" sz="1100" dirty="0">
                <a:solidFill>
                  <a:srgbClr val="0F1419"/>
                </a:solidFill>
                <a:latin typeface="BIZ UDPゴシック" panose="020B0400000000000000" pitchFamily="50" charset="-128"/>
                <a:ea typeface="BIZ UDPゴシック" panose="020B0400000000000000" pitchFamily="50" charset="-128"/>
              </a:rPr>
              <a:t>＠沖縄</a:t>
            </a:r>
            <a:endParaRPr lang="ja-JP" altLang="en-US" sz="1100" dirty="0">
              <a:latin typeface="BIZ UDPゴシック" panose="020B0400000000000000" pitchFamily="50" charset="-128"/>
              <a:ea typeface="BIZ UDPゴシック" panose="020B0400000000000000" pitchFamily="50" charset="-128"/>
            </a:endParaRPr>
          </a:p>
        </p:txBody>
      </p:sp>
      <p:pic>
        <p:nvPicPr>
          <p:cNvPr id="1028" name="Picture 4" descr="アジア・太平洋地域米軍 関与強化狙う/ミサイル防衛・軍事作戦の拠点化/相模補給廠の新司令部">
            <a:extLst>
              <a:ext uri="{FF2B5EF4-FFF2-40B4-BE49-F238E27FC236}">
                <a16:creationId xmlns:a16="http://schemas.microsoft.com/office/drawing/2014/main" id="{7C3672A1-09AF-2E6A-D015-2311D2614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5246" y="892082"/>
            <a:ext cx="3504179" cy="5092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米陸軍 さん">
            <a:extLst>
              <a:ext uri="{FF2B5EF4-FFF2-40B4-BE49-F238E27FC236}">
                <a16:creationId xmlns:a16="http://schemas.microsoft.com/office/drawing/2014/main" id="{2FFE2597-FDB6-BE28-A13D-D4B5A8896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5" y="4218324"/>
            <a:ext cx="3334633" cy="22190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5DBC8910-7CAC-43E1-C0D7-F209B192AC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75" y="1167873"/>
            <a:ext cx="3271806" cy="327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03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EAA6106-2914-38A6-D34C-93743E1C9624}"/>
              </a:ext>
            </a:extLst>
          </p:cNvPr>
          <p:cNvPicPr>
            <a:picLocks noChangeAspect="1"/>
          </p:cNvPicPr>
          <p:nvPr/>
        </p:nvPicPr>
        <p:blipFill>
          <a:blip r:embed="rId2"/>
          <a:stretch>
            <a:fillRect/>
          </a:stretch>
        </p:blipFill>
        <p:spPr>
          <a:xfrm>
            <a:off x="296334" y="478971"/>
            <a:ext cx="11396133" cy="6372885"/>
          </a:xfrm>
          <a:prstGeom prst="rect">
            <a:avLst/>
          </a:prstGeom>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海上ドローン</a:t>
            </a:r>
            <a:r>
              <a:rPr kumimoji="1" lang="en-US" altLang="ja-JP" sz="2400" dirty="0">
                <a:latin typeface="BIZ UDPゴシック" panose="020B0400000000000000" pitchFamily="50" charset="-128"/>
                <a:ea typeface="BIZ UDPゴシック" panose="020B0400000000000000" pitchFamily="50" charset="-128"/>
              </a:rPr>
              <a:t>USV</a:t>
            </a: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Uncrewed Surface Vessel</a:t>
            </a:r>
            <a:r>
              <a:rPr kumimoji="1" lang="ja-JP" altLang="en-US"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5139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D3397E98-0357-F34A-D2F0-7D56709CE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207" y="239485"/>
            <a:ext cx="3999476" cy="266672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海上ドローン</a:t>
            </a:r>
            <a:r>
              <a:rPr kumimoji="1" lang="en-US" altLang="ja-JP" sz="2400" dirty="0">
                <a:latin typeface="BIZ UDPゴシック" panose="020B0400000000000000" pitchFamily="50" charset="-128"/>
                <a:ea typeface="BIZ UDPゴシック" panose="020B0400000000000000" pitchFamily="50" charset="-128"/>
              </a:rPr>
              <a:t>USV</a:t>
            </a: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Uncrewed Surface Vessel</a:t>
            </a:r>
            <a:r>
              <a:rPr kumimoji="1" lang="ja-JP" altLang="en-US"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C7944AEA-39BE-8C91-8CE0-77603BF8B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770465"/>
            <a:ext cx="7778891" cy="58250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D3A1AC7-864E-CD10-262C-897A7343D9D5}"/>
              </a:ext>
            </a:extLst>
          </p:cNvPr>
          <p:cNvSpPr txBox="1"/>
          <p:nvPr/>
        </p:nvSpPr>
        <p:spPr>
          <a:xfrm>
            <a:off x="7905891" y="2994546"/>
            <a:ext cx="4286109" cy="3600986"/>
          </a:xfrm>
          <a:prstGeom prst="rect">
            <a:avLst/>
          </a:prstGeom>
          <a:noFill/>
        </p:spPr>
        <p:txBody>
          <a:bodyPr wrap="square">
            <a:spAutoFit/>
          </a:bodyPr>
          <a:lstStyle/>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Length: 5.5 meters</a:t>
            </a:r>
          </a:p>
          <a:p>
            <a:br>
              <a:rPr lang="en-US" altLang="ja-JP" sz="1200" dirty="0">
                <a:latin typeface="Amasis MT Pro Black" panose="02040A04050005020304" pitchFamily="18" charset="0"/>
                <a:ea typeface="BIZ UDPゴシック" panose="020B0400000000000000" pitchFamily="50" charset="-128"/>
              </a:rPr>
            </a:br>
            <a:r>
              <a:rPr lang="en-US" altLang="ja-JP" sz="1200" b="0" i="0" dirty="0">
                <a:solidFill>
                  <a:srgbClr val="222222"/>
                </a:solidFill>
                <a:effectLst/>
                <a:latin typeface="Amasis MT Pro Black" panose="02040A04050005020304" pitchFamily="18" charset="0"/>
                <a:ea typeface="BIZ UDPゴシック" panose="020B0400000000000000" pitchFamily="50" charset="-128"/>
              </a:rPr>
              <a:t>Full weight: up to 1,000 kg</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Operational radius: up to 400 km</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Range: up to 430 NM (800 km)</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Autonomy: up to 60 hours</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Combat load: up to 200 kg</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Max speed: 43 knots (80 km/h)</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Navigation methods: automatic GNSS, inertial </a:t>
            </a:r>
            <a:r>
              <a:rPr lang="ja-JP" altLang="en-US" sz="1200" b="0" i="0" dirty="0">
                <a:solidFill>
                  <a:srgbClr val="222222"/>
                </a:solidFill>
                <a:effectLst/>
                <a:latin typeface="Amasis MT Pro Black" panose="02040A04050005020304" pitchFamily="18" charset="0"/>
                <a:ea typeface="BIZ UDPゴシック" panose="020B0400000000000000" pitchFamily="50" charset="-128"/>
              </a:rPr>
              <a:t>　</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Video transmission: up to 3 HD video streams</a:t>
            </a:r>
            <a:br>
              <a:rPr lang="en-US" altLang="ja-JP" sz="1200" dirty="0">
                <a:latin typeface="Amasis MT Pro Black" panose="02040A04050005020304" pitchFamily="18" charset="0"/>
                <a:ea typeface="BIZ UDPゴシック" panose="020B0400000000000000" pitchFamily="50" charset="-128"/>
              </a:rPr>
            </a:br>
            <a:endParaRPr lang="en-US" altLang="ja-JP" sz="1200" dirty="0">
              <a:latin typeface="Amasis MT Pro Black" panose="02040A04050005020304" pitchFamily="18" charset="0"/>
              <a:ea typeface="BIZ UDPゴシック" panose="020B0400000000000000" pitchFamily="50" charset="-128"/>
            </a:endParaRPr>
          </a:p>
          <a:p>
            <a:r>
              <a:rPr lang="en-US" altLang="ja-JP" sz="1200" b="0" i="0" dirty="0">
                <a:solidFill>
                  <a:srgbClr val="222222"/>
                </a:solidFill>
                <a:effectLst/>
                <a:latin typeface="Amasis MT Pro Black" panose="02040A04050005020304" pitchFamily="18" charset="0"/>
                <a:ea typeface="BIZ UDPゴシック" panose="020B0400000000000000" pitchFamily="50" charset="-128"/>
              </a:rPr>
              <a:t>Crypto protection: 256-bit encryption</a:t>
            </a:r>
            <a:endParaRPr lang="ja-JP" altLang="en-US" sz="12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249341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携帯電話を使った欺瞞</a:t>
            </a:r>
          </a:p>
        </p:txBody>
      </p:sp>
      <p:pic>
        <p:nvPicPr>
          <p:cNvPr id="5122" name="Picture 2" descr="露軍の電子・サイバー戦の一体的展開が判明 無線遮断し偽メールで誘導、火力制圧：イザ！">
            <a:extLst>
              <a:ext uri="{FF2B5EF4-FFF2-40B4-BE49-F238E27FC236}">
                <a16:creationId xmlns:a16="http://schemas.microsoft.com/office/drawing/2014/main" id="{D7163027-EE41-4C27-A5A9-46B92CA57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417" y="455503"/>
            <a:ext cx="5504441" cy="612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3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ロシアの電子戦中隊の編制と能力</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Image 457">
            <a:extLst>
              <a:ext uri="{FF2B5EF4-FFF2-40B4-BE49-F238E27FC236}">
                <a16:creationId xmlns:a16="http://schemas.microsoft.com/office/drawing/2014/main" id="{6DFB1C18-486E-0695-D287-3AE8027AA026}"/>
              </a:ext>
            </a:extLst>
          </p:cNvPr>
          <p:cNvPicPr>
            <a:picLocks/>
          </p:cNvPicPr>
          <p:nvPr/>
        </p:nvPicPr>
        <p:blipFill>
          <a:blip r:embed="rId2" cstate="print"/>
          <a:stretch>
            <a:fillRect/>
          </a:stretch>
        </p:blipFill>
        <p:spPr>
          <a:xfrm>
            <a:off x="4962770" y="1727334"/>
            <a:ext cx="6592216" cy="4719385"/>
          </a:xfrm>
          <a:prstGeom prst="rect">
            <a:avLst/>
          </a:prstGeom>
        </p:spPr>
      </p:pic>
      <p:sp>
        <p:nvSpPr>
          <p:cNvPr id="6" name="テキスト ボックス 5">
            <a:extLst>
              <a:ext uri="{FF2B5EF4-FFF2-40B4-BE49-F238E27FC236}">
                <a16:creationId xmlns:a16="http://schemas.microsoft.com/office/drawing/2014/main" id="{A53ADF80-1468-56DB-8F09-BB7A7EC458B8}"/>
              </a:ext>
            </a:extLst>
          </p:cNvPr>
          <p:cNvSpPr txBox="1"/>
          <p:nvPr/>
        </p:nvSpPr>
        <p:spPr>
          <a:xfrm>
            <a:off x="226646" y="476621"/>
            <a:ext cx="11738708" cy="1384995"/>
          </a:xfrm>
          <a:prstGeom prst="rect">
            <a:avLst/>
          </a:prstGeom>
          <a:noFill/>
        </p:spPr>
        <p:txBody>
          <a:bodyPr wrap="square">
            <a:spAutoFit/>
          </a:bodyPr>
          <a:lstStyle/>
          <a:p>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ロシア軍は、電子戦を重視しており、各部隊に電子戦部隊を配備している。</a:t>
            </a:r>
            <a:endParaRPr lang="en-US" altLang="ja-JP"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endParaRPr>
          </a:p>
          <a:p>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これらの電子戦部隊は、</a:t>
            </a:r>
            <a:r>
              <a:rPr lang="en-US" altLang="ja-JP"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広域携帯通信妨害、GPS位置偽装、偵察・</a:t>
            </a:r>
            <a:r>
              <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通信衛星妨害、E-3セントリー（</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AWACS）のような早期警戒機の妨害など</a:t>
            </a:r>
            <a:r>
              <a:rPr lang="ja-JP" altLang="en-US"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を行えるる能力を備えている。</a:t>
            </a:r>
            <a:endPar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endParaRPr>
          </a:p>
          <a:p>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ロシア</a:t>
            </a:r>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の</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機動旅団</a:t>
            </a:r>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の電子戦</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中隊</a:t>
            </a:r>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は、</a:t>
            </a:r>
            <a:r>
              <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通信の妨害（R-934B/R-378B/R-330B </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Mandat</a:t>
            </a:r>
            <a:r>
              <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/Borisoglebsk-2）、無線制御砲の信管の妨害（SPR-2 </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Rtut</a:t>
            </a:r>
            <a:r>
              <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a:t>
            </a:r>
            <a:r>
              <a:rPr lang="en-US" altLang="ja-JP" sz="1400" kern="0" spc="-5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精密兵器に不可欠な</a:t>
            </a:r>
            <a:r>
              <a:rPr lang="en-US" altLang="ja-JP" sz="1400" kern="0" spc="-5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 GPS信号の妨害（R-330ZH </a:t>
            </a:r>
            <a:r>
              <a:rPr lang="en-US" altLang="ja-JP" sz="1400" kern="0" spc="-5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Zhitel</a:t>
            </a:r>
            <a:r>
              <a:rPr lang="en-US" altLang="ja-JP" sz="1400" kern="0" spc="-5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/Borisoglebsk-2）などを</a:t>
            </a:r>
            <a:r>
              <a:rPr lang="ja-JP" altLang="en-US" sz="1400" kern="0" spc="-5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装備</a:t>
            </a:r>
            <a:r>
              <a:rPr lang="en-US" altLang="ja-JP" sz="1400" kern="0" spc="-5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戦術レベルでは、敵対的</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通信を</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妨害</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し、精密照準</a:t>
            </a:r>
            <a:r>
              <a:rPr lang="ja-JP" altLang="en-US" sz="1400" kern="0" spc="-3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射撃</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を妨害し、敵対的</a:t>
            </a:r>
            <a:r>
              <a:rPr lang="ja-JP" altLang="en-US" sz="1400" kern="0" spc="-30" dirty="0">
                <a:solidFill>
                  <a:srgbClr val="231F20"/>
                </a:solidFill>
                <a:latin typeface="BIZ UDPゴシック" panose="020B0400000000000000" pitchFamily="50" charset="-128"/>
                <a:ea typeface="BIZ UDPゴシック" panose="020B0400000000000000" pitchFamily="50" charset="-128"/>
                <a:cs typeface="Trebuchet MS" panose="020B0603020202020204" pitchFamily="34" charset="0"/>
              </a:rPr>
              <a:t>レーダー</a:t>
            </a:r>
            <a:r>
              <a:rPr lang="en-US" altLang="ja-JP" sz="1400" kern="0" spc="-8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の</a:t>
            </a:r>
            <a:r>
              <a:rPr lang="en-US" altLang="ja-JP" sz="1400" kern="0" spc="-3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位置を特定</a:t>
            </a:r>
            <a:r>
              <a:rPr lang="en-US" altLang="ja-JP" sz="1400" kern="0" dirty="0" err="1">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するさまざまな能力を持っている</a:t>
            </a:r>
            <a:r>
              <a:rPr lang="en-US" altLang="ja-JP" sz="1400" kern="0" dirty="0">
                <a:solidFill>
                  <a:srgbClr val="231F20"/>
                </a:solidFill>
                <a:effectLst/>
                <a:latin typeface="BIZ UDPゴシック" panose="020B0400000000000000" pitchFamily="50" charset="-128"/>
                <a:ea typeface="BIZ UDPゴシック" panose="020B0400000000000000" pitchFamily="50" charset="-128"/>
                <a:cs typeface="Trebuchet MS" panose="020B0603020202020204" pitchFamily="34" charset="0"/>
              </a:rPr>
              <a:t>。</a:t>
            </a:r>
            <a:endParaRPr lang="ja-JP" altLang="en-US" sz="1400" dirty="0">
              <a:latin typeface="BIZ UDPゴシック" panose="020B0400000000000000" pitchFamily="50" charset="-128"/>
              <a:ea typeface="BIZ UDPゴシック" panose="020B0400000000000000" pitchFamily="50" charset="-128"/>
            </a:endParaRPr>
          </a:p>
        </p:txBody>
      </p:sp>
      <p:pic>
        <p:nvPicPr>
          <p:cNvPr id="9" name="Image 456">
            <a:extLst>
              <a:ext uri="{FF2B5EF4-FFF2-40B4-BE49-F238E27FC236}">
                <a16:creationId xmlns:a16="http://schemas.microsoft.com/office/drawing/2014/main" id="{DB30F733-7C74-C933-390A-1F674FED4855}"/>
              </a:ext>
            </a:extLst>
          </p:cNvPr>
          <p:cNvPicPr>
            <a:picLocks/>
          </p:cNvPicPr>
          <p:nvPr/>
        </p:nvPicPr>
        <p:blipFill>
          <a:blip r:embed="rId3" cstate="print"/>
          <a:stretch>
            <a:fillRect/>
          </a:stretch>
        </p:blipFill>
        <p:spPr>
          <a:xfrm>
            <a:off x="226646" y="2837147"/>
            <a:ext cx="4642339" cy="2738683"/>
          </a:xfrm>
          <a:prstGeom prst="rect">
            <a:avLst/>
          </a:prstGeom>
        </p:spPr>
      </p:pic>
      <p:sp>
        <p:nvSpPr>
          <p:cNvPr id="11" name="テキスト ボックス 10">
            <a:extLst>
              <a:ext uri="{FF2B5EF4-FFF2-40B4-BE49-F238E27FC236}">
                <a16:creationId xmlns:a16="http://schemas.microsoft.com/office/drawing/2014/main" id="{2B82D660-1AEF-1C28-1E95-8541407095ED}"/>
              </a:ext>
            </a:extLst>
          </p:cNvPr>
          <p:cNvSpPr txBox="1"/>
          <p:nvPr/>
        </p:nvSpPr>
        <p:spPr>
          <a:xfrm>
            <a:off x="1219203" y="2561895"/>
            <a:ext cx="2688489" cy="276999"/>
          </a:xfrm>
          <a:prstGeom prst="rect">
            <a:avLst/>
          </a:prstGeom>
          <a:noFill/>
        </p:spPr>
        <p:txBody>
          <a:bodyPr wrap="square">
            <a:spAutoFit/>
          </a:bodyPr>
          <a:lstStyle/>
          <a:p>
            <a:pPr algn="ctr"/>
            <a:r>
              <a:rPr lang="en-US" altLang="ja-JP" sz="1200" kern="0" dirty="0">
                <a:effectLst/>
                <a:latin typeface="BIZ UDPゴシック" panose="020B0400000000000000" pitchFamily="50" charset="-128"/>
                <a:ea typeface="BIZ UDPゴシック" panose="020B0400000000000000" pitchFamily="50" charset="-128"/>
                <a:cs typeface="Trebuchet MS" panose="020B0603020202020204" pitchFamily="34" charset="0"/>
              </a:rPr>
              <a:t>Leer-2</a:t>
            </a:r>
            <a:r>
              <a:rPr lang="ja-JP" altLang="ja-JP" sz="1200" kern="0" dirty="0">
                <a:effectLst/>
                <a:latin typeface="BIZ UDPゴシック" panose="020B0400000000000000" pitchFamily="50" charset="-128"/>
                <a:ea typeface="BIZ UDPゴシック" panose="020B0400000000000000" pitchFamily="50" charset="-128"/>
                <a:cs typeface="Trebuchet MS" panose="020B0603020202020204" pitchFamily="34" charset="0"/>
              </a:rPr>
              <a:t>電子戦</a:t>
            </a:r>
            <a:r>
              <a:rPr lang="ja-JP" altLang="ja-JP" sz="1200" kern="0" spc="-10" dirty="0">
                <a:effectLst/>
                <a:latin typeface="BIZ UDPゴシック" panose="020B0400000000000000" pitchFamily="50" charset="-128"/>
                <a:ea typeface="BIZ UDPゴシック" panose="020B0400000000000000" pitchFamily="50" charset="-128"/>
                <a:cs typeface="Trebuchet MS" panose="020B0603020202020204" pitchFamily="34" charset="0"/>
              </a:rPr>
              <a:t>システム</a:t>
            </a:r>
            <a:endParaRPr lang="ja-JP" altLang="en-US" sz="12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EA968404-E1F7-921B-975D-6748AD6BB6B6}"/>
              </a:ext>
            </a:extLst>
          </p:cNvPr>
          <p:cNvSpPr txBox="1"/>
          <p:nvPr/>
        </p:nvSpPr>
        <p:spPr>
          <a:xfrm>
            <a:off x="1133234" y="5548167"/>
            <a:ext cx="2688489" cy="276999"/>
          </a:xfrm>
          <a:prstGeom prst="rect">
            <a:avLst/>
          </a:prstGeom>
          <a:noFill/>
        </p:spPr>
        <p:txBody>
          <a:bodyPr wrap="square">
            <a:spAutoFit/>
          </a:bodyPr>
          <a:lstStyle/>
          <a:p>
            <a:pPr algn="ctr"/>
            <a:r>
              <a:rPr lang="ja-JP" altLang="en-US" sz="1200" kern="0" dirty="0">
                <a:effectLst/>
                <a:latin typeface="BIZ UDPゴシック" panose="020B0400000000000000" pitchFamily="50" charset="-128"/>
                <a:ea typeface="BIZ UDPゴシック" panose="020B0400000000000000" pitchFamily="50" charset="-128"/>
                <a:cs typeface="Trebuchet MS" panose="020B0603020202020204" pitchFamily="34" charset="0"/>
              </a:rPr>
              <a:t>ロシア国防省</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1680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大隊戦術グループ</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056B0BC3-801B-D31D-45E1-A2FC1180D3F9}"/>
              </a:ext>
            </a:extLst>
          </p:cNvPr>
          <p:cNvSpPr txBox="1"/>
          <p:nvPr/>
        </p:nvSpPr>
        <p:spPr>
          <a:xfrm>
            <a:off x="1058331" y="6611779"/>
            <a:ext cx="6104466" cy="246221"/>
          </a:xfrm>
          <a:prstGeom prst="rect">
            <a:avLst/>
          </a:prstGeom>
          <a:noFill/>
        </p:spPr>
        <p:txBody>
          <a:bodyPr wrap="square">
            <a:spAutoFit/>
          </a:bodyPr>
          <a:lstStyle/>
          <a:p>
            <a:pPr algn="ctr"/>
            <a:r>
              <a:rPr lang="en-US" altLang="ja-JP" sz="1000" dirty="0">
                <a:solidFill>
                  <a:schemeClr val="bg1"/>
                </a:solidFill>
                <a:latin typeface="Amasis MT Pro Black" panose="02040A04050005020304" pitchFamily="18" charset="0"/>
              </a:rPr>
              <a:t>https://twitter.com/NKobserver/status/1704126493063016472/photo/1</a:t>
            </a:r>
            <a:endParaRPr lang="ja-JP" altLang="en-US" sz="1000" dirty="0">
              <a:solidFill>
                <a:schemeClr val="bg1"/>
              </a:solidFill>
              <a:latin typeface="Amasis MT Pro Black" panose="02040A04050005020304" pitchFamily="18" charset="0"/>
            </a:endParaRPr>
          </a:p>
        </p:txBody>
      </p:sp>
      <p:pic>
        <p:nvPicPr>
          <p:cNvPr id="6" name="図 5">
            <a:extLst>
              <a:ext uri="{FF2B5EF4-FFF2-40B4-BE49-F238E27FC236}">
                <a16:creationId xmlns:a16="http://schemas.microsoft.com/office/drawing/2014/main" id="{756BDAE6-08AA-2292-5419-129C8992CFE5}"/>
              </a:ext>
            </a:extLst>
          </p:cNvPr>
          <p:cNvPicPr>
            <a:picLocks noChangeAspect="1"/>
          </p:cNvPicPr>
          <p:nvPr/>
        </p:nvPicPr>
        <p:blipFill>
          <a:blip r:embed="rId2"/>
          <a:stretch>
            <a:fillRect/>
          </a:stretch>
        </p:blipFill>
        <p:spPr>
          <a:xfrm>
            <a:off x="691401" y="629244"/>
            <a:ext cx="10736173" cy="5982535"/>
          </a:xfrm>
          <a:prstGeom prst="rect">
            <a:avLst/>
          </a:prstGeom>
        </p:spPr>
      </p:pic>
    </p:spTree>
    <p:extLst>
      <p:ext uri="{BB962C8B-B14F-4D97-AF65-F5344CB8AC3E}">
        <p14:creationId xmlns:p14="http://schemas.microsoft.com/office/powerpoint/2010/main" val="400307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ウクライナ戦訓～電子戦、ドローン戦、塹壕戦～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攻撃支援における電子戦部隊の行動</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Image 509">
            <a:extLst>
              <a:ext uri="{FF2B5EF4-FFF2-40B4-BE49-F238E27FC236}">
                <a16:creationId xmlns:a16="http://schemas.microsoft.com/office/drawing/2014/main" id="{02FB851D-5926-814A-2D0E-2210D6CBCC50}"/>
              </a:ext>
            </a:extLst>
          </p:cNvPr>
          <p:cNvPicPr>
            <a:picLocks/>
          </p:cNvPicPr>
          <p:nvPr/>
        </p:nvPicPr>
        <p:blipFill>
          <a:blip r:embed="rId2" cstate="print"/>
          <a:stretch>
            <a:fillRect/>
          </a:stretch>
        </p:blipFill>
        <p:spPr>
          <a:xfrm>
            <a:off x="80035" y="945662"/>
            <a:ext cx="8727903" cy="5477529"/>
          </a:xfrm>
          <a:prstGeom prst="rect">
            <a:avLst/>
          </a:prstGeom>
        </p:spPr>
      </p:pic>
      <p:pic>
        <p:nvPicPr>
          <p:cNvPr id="7" name="Image 506">
            <a:extLst>
              <a:ext uri="{FF2B5EF4-FFF2-40B4-BE49-F238E27FC236}">
                <a16:creationId xmlns:a16="http://schemas.microsoft.com/office/drawing/2014/main" id="{461D5467-3B59-2CCB-0321-3F18EEC6B86E}"/>
              </a:ext>
            </a:extLst>
          </p:cNvPr>
          <p:cNvPicPr>
            <a:picLocks/>
          </p:cNvPicPr>
          <p:nvPr/>
        </p:nvPicPr>
        <p:blipFill>
          <a:blip r:embed="rId3" cstate="print"/>
          <a:stretch>
            <a:fillRect/>
          </a:stretch>
        </p:blipFill>
        <p:spPr>
          <a:xfrm>
            <a:off x="8942680" y="1512473"/>
            <a:ext cx="3169285" cy="4450080"/>
          </a:xfrm>
          <a:prstGeom prst="rect">
            <a:avLst/>
          </a:prstGeom>
        </p:spPr>
      </p:pic>
    </p:spTree>
    <p:extLst>
      <p:ext uri="{BB962C8B-B14F-4D97-AF65-F5344CB8AC3E}">
        <p14:creationId xmlns:p14="http://schemas.microsoft.com/office/powerpoint/2010/main" val="279667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E9706A-F53C-262A-2C5D-3A42B17A85DB}"/>
              </a:ext>
            </a:extLst>
          </p:cNvPr>
          <p:cNvPicPr>
            <a:picLocks noChangeAspect="1"/>
          </p:cNvPicPr>
          <p:nvPr/>
        </p:nvPicPr>
        <p:blipFill>
          <a:blip r:embed="rId2"/>
          <a:stretch>
            <a:fillRect/>
          </a:stretch>
        </p:blipFill>
        <p:spPr>
          <a:xfrm>
            <a:off x="1348316" y="353130"/>
            <a:ext cx="9495367" cy="6330245"/>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30832"/>
          </a:xfrm>
          <a:prstGeom prst="rect">
            <a:avLst/>
          </a:prstGeom>
          <a:solidFill>
            <a:schemeClr val="accent1">
              <a:lumMod val="75000"/>
            </a:schemeClr>
          </a:solidFill>
          <a:ln>
            <a:noFill/>
          </a:ln>
        </p:spPr>
        <p:txBody>
          <a:bodyPr wrap="square" rtlCol="0">
            <a:spAutoFit/>
          </a:bodyPr>
          <a:lstStyle/>
          <a:p>
            <a:pPr algn="ctr"/>
            <a:r>
              <a:rPr kumimoji="1" lang="ja-JP" altLang="en-US" sz="900" b="1" dirty="0">
                <a:solidFill>
                  <a:schemeClr val="bg1"/>
                </a:solidFill>
                <a:latin typeface="Amasis MT Pro Black" panose="02040A04050005020304" pitchFamily="18" charset="0"/>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Amasis MT Pro Black" panose="02040A04050005020304" pitchFamily="18" charset="0"/>
                <a:ea typeface="BIZ UDPゴシック" panose="020B0400000000000000" pitchFamily="50" charset="-128"/>
              </a:rPr>
              <a:t>ロシアの電子戦部隊</a:t>
            </a:r>
            <a:endParaRPr kumimoji="1" lang="ja-JP" altLang="en-US" sz="2400" b="1" dirty="0">
              <a:solidFill>
                <a:schemeClr val="bg1"/>
              </a:solidFill>
              <a:latin typeface="Amasis MT Pro Black" panose="02040A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ED21202C-C0BB-754B-4A44-9B3E2CD9386B}"/>
              </a:ext>
            </a:extLst>
          </p:cNvPr>
          <p:cNvSpPr txBox="1"/>
          <p:nvPr/>
        </p:nvSpPr>
        <p:spPr>
          <a:xfrm>
            <a:off x="-825500" y="90769"/>
            <a:ext cx="6104466" cy="261610"/>
          </a:xfrm>
          <a:prstGeom prst="rect">
            <a:avLst/>
          </a:prstGeom>
          <a:noFill/>
        </p:spPr>
        <p:txBody>
          <a:bodyPr wrap="square">
            <a:spAutoFit/>
          </a:bodyPr>
          <a:lstStyle/>
          <a:p>
            <a:pPr algn="ctr"/>
            <a:r>
              <a:rPr lang="en-US" altLang="ja-JP" sz="1100" b="0" i="0" u="none" strike="noStrike" dirty="0">
                <a:solidFill>
                  <a:schemeClr val="bg1"/>
                </a:solidFill>
                <a:effectLst/>
                <a:latin typeface="Amasis MT Pro Black" panose="02040A04050005020304" pitchFamily="18" charset="0"/>
                <a:hlinkClick r:id="rId3" tooltip="CC BY 4.0">
                  <a:extLst>
                    <a:ext uri="{A12FA001-AC4F-418D-AE19-62706E023703}">
                      <ahyp:hlinkClr xmlns:ahyp="http://schemas.microsoft.com/office/drawing/2018/hyperlinkcolor" val="tx"/>
                    </a:ext>
                  </a:extLst>
                </a:hlinkClick>
              </a:rPr>
              <a:t>CC BY 4.0</a:t>
            </a:r>
            <a:r>
              <a:rPr lang="en-US" altLang="ja-JP" sz="1100" b="0" i="0" dirty="0">
                <a:solidFill>
                  <a:schemeClr val="bg1"/>
                </a:solidFill>
                <a:effectLst/>
                <a:latin typeface="Amasis MT Pro Black" panose="02040A04050005020304" pitchFamily="18" charset="0"/>
              </a:rPr>
              <a:t> / </a:t>
            </a:r>
            <a:r>
              <a:rPr lang="en-US" altLang="ja-JP" sz="1100" b="0" i="0" u="none" strike="noStrike" dirty="0">
                <a:solidFill>
                  <a:srgbClr val="0563C1"/>
                </a:solidFill>
                <a:effectLst/>
                <a:latin typeface="Amasis MT Pro Black" panose="02040A04050005020304" pitchFamily="18" charset="0"/>
                <a:hlinkClick r:id="rId4" tooltip="Ministry of Defence of the Russian Federation">
                  <a:extLst>
                    <a:ext uri="{A12FA001-AC4F-418D-AE19-62706E023703}">
                      <ahyp:hlinkClr xmlns:ahyp="http://schemas.microsoft.com/office/drawing/2018/hyperlinkcolor" val="tx"/>
                    </a:ext>
                  </a:extLst>
                </a:hlinkClick>
              </a:rPr>
              <a:t>Ministry of </a:t>
            </a:r>
            <a:r>
              <a:rPr lang="en-US" altLang="ja-JP" sz="1100" b="0" i="0" u="none" strike="noStrike" dirty="0" err="1">
                <a:solidFill>
                  <a:srgbClr val="0563C1"/>
                </a:solidFill>
                <a:effectLst/>
                <a:latin typeface="Amasis MT Pro Black" panose="02040A04050005020304" pitchFamily="18" charset="0"/>
                <a:hlinkClick r:id="rId4" tooltip="Ministry of Defence of the Russian Federation">
                  <a:extLst>
                    <a:ext uri="{A12FA001-AC4F-418D-AE19-62706E023703}">
                      <ahyp:hlinkClr xmlns:ahyp="http://schemas.microsoft.com/office/drawing/2018/hyperlinkcolor" val="tx"/>
                    </a:ext>
                  </a:extLst>
                </a:hlinkClick>
              </a:rPr>
              <a:t>Defence</a:t>
            </a:r>
            <a:r>
              <a:rPr lang="en-US" altLang="ja-JP" sz="1100" b="0" i="0" u="none" strike="noStrike" dirty="0">
                <a:solidFill>
                  <a:schemeClr val="bg1"/>
                </a:solidFill>
                <a:effectLst/>
                <a:latin typeface="Amasis MT Pro Black" panose="02040A04050005020304" pitchFamily="18" charset="0"/>
                <a:hlinkClick r:id="rId4" tooltip="Ministry of Defence of the Russian Federation">
                  <a:extLst>
                    <a:ext uri="{A12FA001-AC4F-418D-AE19-62706E023703}">
                      <ahyp:hlinkClr xmlns:ahyp="http://schemas.microsoft.com/office/drawing/2018/hyperlinkcolor" val="tx"/>
                    </a:ext>
                  </a:extLst>
                </a:hlinkClick>
              </a:rPr>
              <a:t> of the Russian Federation</a:t>
            </a:r>
            <a:r>
              <a:rPr lang="en-US" altLang="ja-JP" sz="1100" b="0" i="0" dirty="0">
                <a:solidFill>
                  <a:schemeClr val="bg1"/>
                </a:solidFill>
                <a:effectLst/>
                <a:latin typeface="Amasis MT Pro Black" panose="02040A04050005020304" pitchFamily="18" charset="0"/>
              </a:rPr>
              <a:t> /</a:t>
            </a:r>
            <a:endParaRPr lang="ja-JP" altLang="en-US" sz="11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36763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ロシア軍の</a:t>
            </a:r>
            <a:r>
              <a:rPr kumimoji="1" lang="en-US" altLang="ja-JP" sz="2400" dirty="0">
                <a:latin typeface="BIZ UDPゴシック" panose="020B0400000000000000" pitchFamily="50" charset="-128"/>
                <a:ea typeface="BIZ UDPゴシック" panose="020B0400000000000000" pitchFamily="50" charset="-128"/>
              </a:rPr>
              <a:t>Leer-3</a:t>
            </a:r>
            <a:r>
              <a:rPr kumimoji="1" lang="ja-JP" altLang="en-US" sz="2400" dirty="0">
                <a:latin typeface="BIZ UDPゴシック" panose="020B0400000000000000" pitchFamily="50" charset="-128"/>
                <a:ea typeface="BIZ UDPゴシック" panose="020B0400000000000000" pitchFamily="50" charset="-128"/>
              </a:rPr>
              <a:t>電子戦システム</a:t>
            </a:r>
          </a:p>
        </p:txBody>
      </p:sp>
      <p:pic>
        <p:nvPicPr>
          <p:cNvPr id="5122" name="Picture 2">
            <a:extLst>
              <a:ext uri="{FF2B5EF4-FFF2-40B4-BE49-F238E27FC236}">
                <a16:creationId xmlns:a16="http://schemas.microsoft.com/office/drawing/2014/main" id="{CC97EE4F-FDE1-7CFC-07AB-B239C722F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169" y="1668018"/>
            <a:ext cx="6179831" cy="4381500"/>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4F933AFB-719A-5BBB-E0E7-332531A02456}"/>
              </a:ext>
            </a:extLst>
          </p:cNvPr>
          <p:cNvPicPr>
            <a:picLocks noChangeAspect="1"/>
          </p:cNvPicPr>
          <p:nvPr/>
        </p:nvPicPr>
        <p:blipFill>
          <a:blip r:embed="rId3"/>
          <a:stretch>
            <a:fillRect/>
          </a:stretch>
        </p:blipFill>
        <p:spPr>
          <a:xfrm>
            <a:off x="127000" y="1638300"/>
            <a:ext cx="5842000" cy="4381500"/>
          </a:xfrm>
          <a:prstGeom prst="rect">
            <a:avLst/>
          </a:prstGeom>
        </p:spPr>
      </p:pic>
      <p:sp>
        <p:nvSpPr>
          <p:cNvPr id="6" name="テキスト ボックス 5">
            <a:extLst>
              <a:ext uri="{FF2B5EF4-FFF2-40B4-BE49-F238E27FC236}">
                <a16:creationId xmlns:a16="http://schemas.microsoft.com/office/drawing/2014/main" id="{6189A52D-4D08-270F-01A5-8EBFA44D3AF6}"/>
              </a:ext>
            </a:extLst>
          </p:cNvPr>
          <p:cNvSpPr txBox="1"/>
          <p:nvPr/>
        </p:nvSpPr>
        <p:spPr>
          <a:xfrm>
            <a:off x="1024757" y="1299746"/>
            <a:ext cx="424880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東部ウクライナで破壊・捕獲された</a:t>
            </a:r>
            <a:r>
              <a:rPr kumimoji="1" lang="en-US" altLang="ja-JP" sz="1600" dirty="0">
                <a:latin typeface="BIZ UDPゴシック" panose="020B0400000000000000" pitchFamily="50" charset="-128"/>
                <a:ea typeface="BIZ UDPゴシック" panose="020B0400000000000000" pitchFamily="50" charset="-128"/>
              </a:rPr>
              <a:t>Leer-3</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919752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63042</TotalTime>
  <Words>1826</Words>
  <Application>Microsoft Office PowerPoint</Application>
  <PresentationFormat>ワイド画面</PresentationFormat>
  <Paragraphs>112</Paragraphs>
  <Slides>35</Slides>
  <Notes>2</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35</vt:i4>
      </vt:variant>
    </vt:vector>
  </HeadingPairs>
  <TitlesOfParts>
    <vt:vector size="51" baseType="lpstr">
      <vt:lpstr>-apple-system</vt:lpstr>
      <vt:lpstr>BIZ UDPゴシック</vt:lpstr>
      <vt:lpstr>BIZ UDゴシック</vt:lpstr>
      <vt:lpstr>HGP創英角ｺﾞｼｯｸUB</vt:lpstr>
      <vt:lpstr>Meiryo UI</vt:lpstr>
      <vt:lpstr>MiloTE</vt:lpstr>
      <vt:lpstr>UD デジタル 教科書体 NK-B</vt:lpstr>
      <vt:lpstr>Meiryo</vt:lpstr>
      <vt:lpstr>游ゴシック</vt:lpstr>
      <vt:lpstr>游ゴシック Light</vt:lpstr>
      <vt:lpstr>Amasis MT Pro Black</vt:lpstr>
      <vt:lpstr>Amasis MT Pro Medium</vt:lpstr>
      <vt:lpstr>Arial</vt:lpstr>
      <vt:lpstr>Segoe UI Black</vt:lpstr>
      <vt:lpstr>Verdana Pro Cond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287</cp:revision>
  <cp:lastPrinted>2023-07-25T02:16:56Z</cp:lastPrinted>
  <dcterms:created xsi:type="dcterms:W3CDTF">2023-03-29T00:02:56Z</dcterms:created>
  <dcterms:modified xsi:type="dcterms:W3CDTF">2023-09-27T04:30:22Z</dcterms:modified>
</cp:coreProperties>
</file>